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notesSlides/notesSlide195.xml" ContentType="application/vnd.openxmlformats-officedocument.presentationml.notesSlide+xml"/>
  <Override PartName="/ppt/notesSlides/notesSlide200.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5"/>
  </p:notesMasterIdLst>
  <p:handoutMasterIdLst>
    <p:handoutMasterId r:id="rId236"/>
  </p:handoutMasterIdLst>
  <p:sldIdLst>
    <p:sldId id="257" r:id="rId2"/>
    <p:sldId id="448" r:id="rId3"/>
    <p:sldId id="989" r:id="rId4"/>
    <p:sldId id="741" r:id="rId5"/>
    <p:sldId id="990" r:id="rId6"/>
    <p:sldId id="742" r:id="rId7"/>
    <p:sldId id="743" r:id="rId8"/>
    <p:sldId id="744" r:id="rId9"/>
    <p:sldId id="745" r:id="rId10"/>
    <p:sldId id="991" r:id="rId11"/>
    <p:sldId id="748" r:id="rId12"/>
    <p:sldId id="749" r:id="rId13"/>
    <p:sldId id="750" r:id="rId14"/>
    <p:sldId id="751" r:id="rId15"/>
    <p:sldId id="752" r:id="rId16"/>
    <p:sldId id="490" r:id="rId17"/>
    <p:sldId id="753" r:id="rId18"/>
    <p:sldId id="756" r:id="rId19"/>
    <p:sldId id="757" r:id="rId20"/>
    <p:sldId id="758" r:id="rId21"/>
    <p:sldId id="759" r:id="rId22"/>
    <p:sldId id="760" r:id="rId23"/>
    <p:sldId id="761" r:id="rId24"/>
    <p:sldId id="764" r:id="rId25"/>
    <p:sldId id="765" r:id="rId26"/>
    <p:sldId id="992" r:id="rId27"/>
    <p:sldId id="778" r:id="rId28"/>
    <p:sldId id="865" r:id="rId29"/>
    <p:sldId id="766" r:id="rId30"/>
    <p:sldId id="767" r:id="rId31"/>
    <p:sldId id="768" r:id="rId32"/>
    <p:sldId id="770" r:id="rId33"/>
    <p:sldId id="771" r:id="rId34"/>
    <p:sldId id="773" r:id="rId35"/>
    <p:sldId id="776" r:id="rId36"/>
    <p:sldId id="781" r:id="rId37"/>
    <p:sldId id="1005" r:id="rId38"/>
    <p:sldId id="1006" r:id="rId39"/>
    <p:sldId id="1007" r:id="rId40"/>
    <p:sldId id="1008" r:id="rId41"/>
    <p:sldId id="1009" r:id="rId42"/>
    <p:sldId id="1010" r:id="rId43"/>
    <p:sldId id="1011" r:id="rId44"/>
    <p:sldId id="1012" r:id="rId45"/>
    <p:sldId id="1013" r:id="rId46"/>
    <p:sldId id="1014" r:id="rId47"/>
    <p:sldId id="1015" r:id="rId48"/>
    <p:sldId id="1016" r:id="rId49"/>
    <p:sldId id="1017" r:id="rId50"/>
    <p:sldId id="1018" r:id="rId51"/>
    <p:sldId id="777" r:id="rId52"/>
    <p:sldId id="782" r:id="rId53"/>
    <p:sldId id="866" r:id="rId54"/>
    <p:sldId id="784" r:id="rId55"/>
    <p:sldId id="786" r:id="rId56"/>
    <p:sldId id="1004" r:id="rId57"/>
    <p:sldId id="788" r:id="rId58"/>
    <p:sldId id="792" r:id="rId59"/>
    <p:sldId id="790" r:id="rId60"/>
    <p:sldId id="1000" r:id="rId61"/>
    <p:sldId id="1001" r:id="rId62"/>
    <p:sldId id="794" r:id="rId63"/>
    <p:sldId id="948" r:id="rId64"/>
    <p:sldId id="867" r:id="rId65"/>
    <p:sldId id="868" r:id="rId66"/>
    <p:sldId id="869" r:id="rId67"/>
    <p:sldId id="870" r:id="rId68"/>
    <p:sldId id="871" r:id="rId69"/>
    <p:sldId id="879" r:id="rId70"/>
    <p:sldId id="796" r:id="rId71"/>
    <p:sldId id="994" r:id="rId72"/>
    <p:sldId id="993" r:id="rId73"/>
    <p:sldId id="880" r:id="rId74"/>
    <p:sldId id="881" r:id="rId75"/>
    <p:sldId id="575" r:id="rId76"/>
    <p:sldId id="947" r:id="rId77"/>
    <p:sldId id="927" r:id="rId78"/>
    <p:sldId id="928" r:id="rId79"/>
    <p:sldId id="929" r:id="rId80"/>
    <p:sldId id="930" r:id="rId81"/>
    <p:sldId id="995" r:id="rId82"/>
    <p:sldId id="996" r:id="rId83"/>
    <p:sldId id="997" r:id="rId84"/>
    <p:sldId id="998" r:id="rId85"/>
    <p:sldId id="999" r:id="rId86"/>
    <p:sldId id="798" r:id="rId87"/>
    <p:sldId id="932" r:id="rId88"/>
    <p:sldId id="933" r:id="rId89"/>
    <p:sldId id="800" r:id="rId90"/>
    <p:sldId id="801" r:id="rId91"/>
    <p:sldId id="797" r:id="rId92"/>
    <p:sldId id="779" r:id="rId93"/>
    <p:sldId id="1019" r:id="rId94"/>
    <p:sldId id="1020" r:id="rId95"/>
    <p:sldId id="1023" r:id="rId96"/>
    <p:sldId id="1025" r:id="rId97"/>
    <p:sldId id="804" r:id="rId98"/>
    <p:sldId id="897" r:id="rId99"/>
    <p:sldId id="898" r:id="rId100"/>
    <p:sldId id="1029" r:id="rId101"/>
    <p:sldId id="809" r:id="rId102"/>
    <p:sldId id="860" r:id="rId103"/>
    <p:sldId id="903" r:id="rId104"/>
    <p:sldId id="1026" r:id="rId105"/>
    <p:sldId id="904" r:id="rId106"/>
    <p:sldId id="905" r:id="rId107"/>
    <p:sldId id="1031" r:id="rId108"/>
    <p:sldId id="1032" r:id="rId109"/>
    <p:sldId id="1033" r:id="rId110"/>
    <p:sldId id="1034" r:id="rId111"/>
    <p:sldId id="1035" r:id="rId112"/>
    <p:sldId id="1036" r:id="rId113"/>
    <p:sldId id="1037" r:id="rId114"/>
    <p:sldId id="1038" r:id="rId115"/>
    <p:sldId id="1039" r:id="rId116"/>
    <p:sldId id="1040" r:id="rId117"/>
    <p:sldId id="1041" r:id="rId118"/>
    <p:sldId id="810" r:id="rId119"/>
    <p:sldId id="815" r:id="rId120"/>
    <p:sldId id="1002" r:id="rId121"/>
    <p:sldId id="816" r:id="rId122"/>
    <p:sldId id="901" r:id="rId123"/>
    <p:sldId id="902" r:id="rId124"/>
    <p:sldId id="845" r:id="rId125"/>
    <p:sldId id="846" r:id="rId126"/>
    <p:sldId id="847" r:id="rId127"/>
    <p:sldId id="848" r:id="rId128"/>
    <p:sldId id="849" r:id="rId129"/>
    <p:sldId id="850" r:id="rId130"/>
    <p:sldId id="851" r:id="rId131"/>
    <p:sldId id="852" r:id="rId132"/>
    <p:sldId id="853" r:id="rId133"/>
    <p:sldId id="854" r:id="rId134"/>
    <p:sldId id="855" r:id="rId135"/>
    <p:sldId id="856" r:id="rId136"/>
    <p:sldId id="857" r:id="rId137"/>
    <p:sldId id="858" r:id="rId138"/>
    <p:sldId id="859" r:id="rId139"/>
    <p:sldId id="822" r:id="rId140"/>
    <p:sldId id="969" r:id="rId141"/>
    <p:sldId id="970" r:id="rId142"/>
    <p:sldId id="971" r:id="rId143"/>
    <p:sldId id="973" r:id="rId144"/>
    <p:sldId id="974" r:id="rId145"/>
    <p:sldId id="975" r:id="rId146"/>
    <p:sldId id="978" r:id="rId147"/>
    <p:sldId id="983" r:id="rId148"/>
    <p:sldId id="825" r:id="rId149"/>
    <p:sldId id="883" r:id="rId150"/>
    <p:sldId id="496" r:id="rId151"/>
    <p:sldId id="499" r:id="rId152"/>
    <p:sldId id="500" r:id="rId153"/>
    <p:sldId id="1027" r:id="rId154"/>
    <p:sldId id="1028" r:id="rId155"/>
    <p:sldId id="1042" r:id="rId156"/>
    <p:sldId id="1043" r:id="rId157"/>
    <p:sldId id="1044" r:id="rId158"/>
    <p:sldId id="1045" r:id="rId159"/>
    <p:sldId id="503" r:id="rId160"/>
    <p:sldId id="510" r:id="rId161"/>
    <p:sldId id="556" r:id="rId162"/>
    <p:sldId id="557" r:id="rId163"/>
    <p:sldId id="558" r:id="rId164"/>
    <p:sldId id="562" r:id="rId165"/>
    <p:sldId id="563" r:id="rId166"/>
    <p:sldId id="568" r:id="rId167"/>
    <p:sldId id="570" r:id="rId168"/>
    <p:sldId id="935" r:id="rId169"/>
    <p:sldId id="936" r:id="rId170"/>
    <p:sldId id="572" r:id="rId171"/>
    <p:sldId id="573" r:id="rId172"/>
    <p:sldId id="576" r:id="rId173"/>
    <p:sldId id="577" r:id="rId174"/>
    <p:sldId id="578" r:id="rId175"/>
    <p:sldId id="579" r:id="rId176"/>
    <p:sldId id="580" r:id="rId177"/>
    <p:sldId id="581" r:id="rId178"/>
    <p:sldId id="582" r:id="rId179"/>
    <p:sldId id="583" r:id="rId180"/>
    <p:sldId id="1030" r:id="rId181"/>
    <p:sldId id="586" r:id="rId182"/>
    <p:sldId id="587" r:id="rId183"/>
    <p:sldId id="588" r:id="rId184"/>
    <p:sldId id="589" r:id="rId185"/>
    <p:sldId id="590" r:id="rId186"/>
    <p:sldId id="592" r:id="rId187"/>
    <p:sldId id="594" r:id="rId188"/>
    <p:sldId id="595" r:id="rId189"/>
    <p:sldId id="596" r:id="rId190"/>
    <p:sldId id="597" r:id="rId191"/>
    <p:sldId id="598" r:id="rId192"/>
    <p:sldId id="599" r:id="rId193"/>
    <p:sldId id="600" r:id="rId194"/>
    <p:sldId id="601" r:id="rId195"/>
    <p:sldId id="602" r:id="rId196"/>
    <p:sldId id="603" r:id="rId197"/>
    <p:sldId id="604" r:id="rId198"/>
    <p:sldId id="605" r:id="rId199"/>
    <p:sldId id="606" r:id="rId200"/>
    <p:sldId id="607" r:id="rId201"/>
    <p:sldId id="608" r:id="rId202"/>
    <p:sldId id="609" r:id="rId203"/>
    <p:sldId id="610" r:id="rId204"/>
    <p:sldId id="611" r:id="rId205"/>
    <p:sldId id="612" r:id="rId206"/>
    <p:sldId id="613" r:id="rId207"/>
    <p:sldId id="614" r:id="rId208"/>
    <p:sldId id="615" r:id="rId209"/>
    <p:sldId id="616" r:id="rId210"/>
    <p:sldId id="658" r:id="rId211"/>
    <p:sldId id="661" r:id="rId212"/>
    <p:sldId id="662" r:id="rId213"/>
    <p:sldId id="660" r:id="rId214"/>
    <p:sldId id="664" r:id="rId215"/>
    <p:sldId id="665" r:id="rId216"/>
    <p:sldId id="667" r:id="rId217"/>
    <p:sldId id="934" r:id="rId218"/>
    <p:sldId id="673" r:id="rId219"/>
    <p:sldId id="674" r:id="rId220"/>
    <p:sldId id="675" r:id="rId221"/>
    <p:sldId id="676" r:id="rId222"/>
    <p:sldId id="677" r:id="rId223"/>
    <p:sldId id="688" r:id="rId224"/>
    <p:sldId id="689" r:id="rId225"/>
    <p:sldId id="690" r:id="rId226"/>
    <p:sldId id="694" r:id="rId227"/>
    <p:sldId id="696" r:id="rId228"/>
    <p:sldId id="731" r:id="rId229"/>
    <p:sldId id="732" r:id="rId230"/>
    <p:sldId id="733" r:id="rId231"/>
    <p:sldId id="738" r:id="rId232"/>
    <p:sldId id="739" r:id="rId233"/>
    <p:sldId id="968" r:id="rId23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843" autoAdjust="0"/>
    <p:restoredTop sz="94660"/>
  </p:normalViewPr>
  <p:slideViewPr>
    <p:cSldViewPr>
      <p:cViewPr varScale="1">
        <p:scale>
          <a:sx n="64" d="100"/>
          <a:sy n="64" d="100"/>
        </p:scale>
        <p:origin x="-37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handoutMaster" Target="handoutMasters/handoutMaster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2" tIns="46966" rIns="93932" bIns="46966" rtlCol="0"/>
          <a:lstStyle>
            <a:lvl1pPr algn="r">
              <a:defRPr sz="1200"/>
            </a:lvl1pPr>
          </a:lstStyle>
          <a:p>
            <a:fld id="{35F5E5C8-C896-4D03-9D87-3BDDD313D55C}" type="datetimeFigureOut">
              <a:rPr lang="en-US" smtClean="0"/>
              <a:pPr/>
              <a:t>10/18/2013</a:t>
            </a:fld>
            <a:endParaRPr lang="en-US" dirty="0"/>
          </a:p>
        </p:txBody>
      </p:sp>
      <p:sp>
        <p:nvSpPr>
          <p:cNvPr id="4" name="Footer Placeholder 3"/>
          <p:cNvSpPr>
            <a:spLocks noGrp="1"/>
          </p:cNvSpPr>
          <p:nvPr>
            <p:ph type="ftr" sz="quarter" idx="2"/>
          </p:nvPr>
        </p:nvSpPr>
        <p:spPr>
          <a:xfrm>
            <a:off x="0" y="8893297"/>
            <a:ext cx="3066733" cy="468154"/>
          </a:xfrm>
          <a:prstGeom prst="rect">
            <a:avLst/>
          </a:prstGeom>
        </p:spPr>
        <p:txBody>
          <a:bodyPr vert="horz" lIns="93932" tIns="46966" rIns="93932" bIns="4696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8154"/>
          </a:xfrm>
          <a:prstGeom prst="rect">
            <a:avLst/>
          </a:prstGeom>
        </p:spPr>
        <p:txBody>
          <a:bodyPr vert="horz" lIns="93932" tIns="46966" rIns="93932" bIns="46966" rtlCol="0" anchor="b"/>
          <a:lstStyle>
            <a:lvl1pPr algn="r">
              <a:defRPr sz="1200"/>
            </a:lvl1pPr>
          </a:lstStyle>
          <a:p>
            <a:fld id="{D67BEFD2-7487-4DFA-B231-821FA7BDEE1C}" type="slidenum">
              <a:rPr lang="en-US" smtClean="0"/>
              <a:pPr/>
              <a:t>‹#›</a:t>
            </a:fld>
            <a:endParaRPr lang="en-US" dirty="0"/>
          </a:p>
        </p:txBody>
      </p:sp>
    </p:spTree>
    <p:extLst>
      <p:ext uri="{BB962C8B-B14F-4D97-AF65-F5344CB8AC3E}">
        <p14:creationId xmlns:p14="http://schemas.microsoft.com/office/powerpoint/2010/main" xmlns="" val="4121668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2" tIns="46966" rIns="93932" bIns="46966" rtlCol="0"/>
          <a:lstStyle>
            <a:lvl1pPr algn="r">
              <a:defRPr sz="1200"/>
            </a:lvl1pPr>
          </a:lstStyle>
          <a:p>
            <a:fld id="{E3A9CF53-570A-4BCB-8AAD-14FDA0CC44E6}" type="datetimeFigureOut">
              <a:rPr lang="en-US" smtClean="0"/>
              <a:pPr/>
              <a:t>10/18/2013</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2" tIns="46966" rIns="93932" bIns="469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8154"/>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8154"/>
          </a:xfrm>
          <a:prstGeom prst="rect">
            <a:avLst/>
          </a:prstGeom>
        </p:spPr>
        <p:txBody>
          <a:bodyPr vert="horz" lIns="93932" tIns="46966" rIns="93932" bIns="46966" rtlCol="0" anchor="b"/>
          <a:lstStyle>
            <a:lvl1pPr algn="r">
              <a:defRPr sz="1200"/>
            </a:lvl1pPr>
          </a:lstStyle>
          <a:p>
            <a:fld id="{E9897961-2010-4D01-AD1D-9F3894EE8AE8}" type="slidenum">
              <a:rPr lang="en-US" smtClean="0"/>
              <a:pPr/>
              <a:t>‹#›</a:t>
            </a:fld>
            <a:endParaRPr lang="en-US" dirty="0"/>
          </a:p>
        </p:txBody>
      </p:sp>
    </p:spTree>
    <p:extLst>
      <p:ext uri="{BB962C8B-B14F-4D97-AF65-F5344CB8AC3E}">
        <p14:creationId xmlns:p14="http://schemas.microsoft.com/office/powerpoint/2010/main" xmlns="" val="1062427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DFF781-BD25-4E9A-9A88-0B40B103CBB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13</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112</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B649A1-35EE-44B6-8244-C3FD8EBFFD66}" type="slidenum">
              <a:rPr lang="en-US" smtClean="0"/>
              <a:pPr/>
              <a:t>113</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114</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B649A1-35EE-44B6-8244-C3FD8EBFFD66}" type="slidenum">
              <a:rPr lang="en-US" smtClean="0"/>
              <a:pPr/>
              <a:t>115</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B649A1-35EE-44B6-8244-C3FD8EBFFD66}" type="slidenum">
              <a:rPr lang="en-US" smtClean="0"/>
              <a:pPr/>
              <a:t>116</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117</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118</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119</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121</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DFF781-BD25-4E9A-9A88-0B40B103CBBF}" type="slidenum">
              <a:rPr lang="en-US" smtClean="0"/>
              <a:pPr/>
              <a:t>122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14</a:t>
            </a:fld>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DFF781-BD25-4E9A-9A88-0B40B103CBBF}" type="slidenum">
              <a:rPr lang="en-US" smtClean="0"/>
              <a:pPr/>
              <a:t>123</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124</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125</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126</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127</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128</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129</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130</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131</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15</a:t>
            </a:fld>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133</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134</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135</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136</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137</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138</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897961-2010-4D01-AD1D-9F3894EE8AE8}" type="slidenum">
              <a:rPr lang="en-US" smtClean="0"/>
              <a:pPr/>
              <a:t>139</a:t>
            </a:fld>
            <a:endParaRPr 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B649A1-35EE-44B6-8244-C3FD8EBFFD66}" type="slidenum">
              <a:rPr lang="en-US" smtClean="0"/>
              <a:pPr/>
              <a:t>140</a:t>
            </a:fld>
            <a:endParaRPr 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141</a:t>
            </a:fld>
            <a:endParaRPr 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B649A1-35EE-44B6-8244-C3FD8EBFFD66}" type="slidenum">
              <a:rPr lang="en-US" smtClean="0"/>
              <a:pPr/>
              <a:t>142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Jay to talk about the definitions</a:t>
            </a:r>
            <a:r>
              <a:rPr lang="en-US" baseline="0" dirty="0" smtClean="0"/>
              <a:t> of convergent and divergent thinking</a:t>
            </a:r>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16</a:t>
            </a:fld>
            <a:endParaRPr 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143</a:t>
            </a:fld>
            <a:endParaRPr 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B649A1-35EE-44B6-8244-C3FD8EBFFD66}" type="slidenum">
              <a:rPr lang="en-US" smtClean="0"/>
              <a:pPr/>
              <a:t>144</a:t>
            </a:fld>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145</a:t>
            </a:fld>
            <a:endParaRPr 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146</a:t>
            </a:fld>
            <a:endParaRPr 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147</a:t>
            </a:fld>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897961-2010-4D01-AD1D-9F3894EE8AE8}" type="slidenum">
              <a:rPr lang="en-US" smtClean="0"/>
              <a:pPr/>
              <a:t>148</a:t>
            </a:fld>
            <a:endParaRPr lang="en-US"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150</a:t>
            </a:fld>
            <a:endParaRPr 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151</a:t>
            </a:fld>
            <a:endParaRPr 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152</a:t>
            </a:fld>
            <a:endParaRPr 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155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17</a:t>
            </a:fld>
            <a:endParaRPr lang="en-US"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156</a:t>
            </a:fld>
            <a:endParaRPr lang="en-US"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157</a:t>
            </a:fld>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158</a:t>
            </a:fld>
            <a:endParaRPr 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E6788-2C88-4FA2-9414-629854CF2CD6}" type="slidenum">
              <a:rPr lang="en-US" smtClean="0"/>
              <a:pPr/>
              <a:t>159</a:t>
            </a:fld>
            <a:endParaRPr lang="en-US"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E6788-2C88-4FA2-9414-629854CF2CD6}" type="slidenum">
              <a:rPr lang="en-US" smtClean="0"/>
              <a:pPr/>
              <a:t>160</a:t>
            </a:fld>
            <a:endParaRPr 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161</a:t>
            </a:fld>
            <a:endParaRPr lang="en-US"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162</a:t>
            </a:fld>
            <a:endParaRPr lang="en-US"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769EC2-138D-40BC-A93F-94A3A5F9F859}" type="slidenum">
              <a:rPr lang="en-US" smtClean="0"/>
              <a:pPr/>
              <a:t>163</a:t>
            </a:fld>
            <a:endParaRPr lang="en-US"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164</a:t>
            </a:fld>
            <a:endParaRPr lang="en-US"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165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18</a:t>
            </a:fld>
            <a:endParaRPr lang="en-US"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166</a:t>
            </a:fld>
            <a:endParaRPr lang="en-US"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167</a:t>
            </a:fld>
            <a:endParaRPr lang="en-US"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168</a:t>
            </a:fld>
            <a:endParaRPr lang="en-US"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169</a:t>
            </a:fld>
            <a:endParaRPr lang="en-US"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433F77-4894-4A96-9754-6E65FD511854}" type="slidenum">
              <a:rPr lang="en-US" smtClean="0"/>
              <a:pPr/>
              <a:t>170</a:t>
            </a:fld>
            <a:endParaRPr lang="en-US"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171</a:t>
            </a:fld>
            <a:endParaRPr lang="en-US"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172</a:t>
            </a:fld>
            <a:endParaRPr lang="en-US"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173</a:t>
            </a:fld>
            <a:endParaRPr lang="en-US" dirty="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174</a:t>
            </a:fld>
            <a:endParaRPr lang="en-US" dirty="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175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19</a:t>
            </a:fld>
            <a:endParaRPr lang="en-US" dirty="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176</a:t>
            </a:fld>
            <a:endParaRPr lang="en-US"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177</a:t>
            </a:fld>
            <a:endParaRPr lang="en-US" dirty="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178</a:t>
            </a:fld>
            <a:endParaRPr lang="en-US" dirty="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179</a:t>
            </a:fld>
            <a:endParaRPr lang="en-US" dirty="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181</a:t>
            </a:fld>
            <a:endParaRPr lang="en-US" dirty="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182</a:t>
            </a:fld>
            <a:endParaRPr lang="en-US" dirty="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183</a:t>
            </a:fld>
            <a:endParaRPr lang="en-US"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184</a:t>
            </a:fld>
            <a:endParaRPr lang="en-US" dirty="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185</a:t>
            </a:fld>
            <a:endParaRPr lang="en-US" dirty="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186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20</a:t>
            </a:fld>
            <a:endParaRPr lang="en-US"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187</a:t>
            </a:fld>
            <a:endParaRPr lang="en-US" dirty="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188</a:t>
            </a:fld>
            <a:endParaRPr lang="en-US" dirty="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189</a:t>
            </a:fld>
            <a:endParaRPr lang="en-US" dirty="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190</a:t>
            </a:fld>
            <a:endParaRPr lang="en-US" dirty="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191</a:t>
            </a:fld>
            <a:endParaRPr lang="en-US" dirty="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192</a:t>
            </a:fld>
            <a:endParaRPr lang="en-US" dirty="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193</a:t>
            </a:fld>
            <a:endParaRPr lang="en-US" dirty="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194</a:t>
            </a:fld>
            <a:endParaRPr lang="en-US" dirty="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195</a:t>
            </a:fld>
            <a:endParaRPr lang="en-US" dirty="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196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21</a:t>
            </a:fld>
            <a:endParaRPr lang="en-US" dirty="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197</a:t>
            </a:fld>
            <a:endParaRPr lang="en-US" dirty="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198</a:t>
            </a:fld>
            <a:endParaRPr lang="en-US" dirty="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199</a:t>
            </a:fld>
            <a:endParaRPr lang="en-US" dirty="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200</a:t>
            </a:fld>
            <a:endParaRPr lang="en-US" dirty="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201</a:t>
            </a:fld>
            <a:endParaRPr lang="en-US" dirty="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202</a:t>
            </a:fld>
            <a:endParaRPr lang="en-US" dirty="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203</a:t>
            </a:fld>
            <a:endParaRPr lang="en-US" dirty="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204</a:t>
            </a:fld>
            <a:endParaRPr lang="en-US" dirty="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205</a:t>
            </a:fld>
            <a:endParaRPr lang="en-US" dirty="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206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Tim Draper may have more. Certainly Guggenheim partners dwarfs me</a:t>
            </a:r>
            <a:r>
              <a:rPr lang="en-US" sz="1600" dirty="0" smtClean="0"/>
              <a:t>.</a:t>
            </a:r>
          </a:p>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22</a:t>
            </a:fld>
            <a:endParaRPr lang="en-US" dirty="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207</a:t>
            </a:fld>
            <a:endParaRPr lang="en-US" dirty="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208</a:t>
            </a:fld>
            <a:endParaRPr lang="en-US" dirty="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209</a:t>
            </a:fld>
            <a:endParaRPr lang="en-US" dirty="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210</a:t>
            </a:fld>
            <a:endParaRPr lang="en-US" dirty="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211</a:t>
            </a:fld>
            <a:endParaRPr lang="en-US" dirty="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212</a:t>
            </a:fld>
            <a:endParaRPr lang="en-US" dirty="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213</a:t>
            </a:fld>
            <a:endParaRPr lang="en-US" dirty="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214</a:t>
            </a:fld>
            <a:endParaRPr lang="en-US" dirty="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215</a:t>
            </a:fld>
            <a:endParaRPr lang="en-US" dirty="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j-lt"/>
                <a:cs typeface="Times New Roman" pitchFamily="18" charset="0"/>
              </a:rPr>
              <a:t>Why people fail to recognize the obvious?  Apparently Prof. named Dunning at Cornell found that most “incompetent” people did NOT know they are incompetent!  One reason: the ignorant also tent to be blissfully self-assured, (Dunning believes) is that…The Skills Required for Competency Often Are the Same Skills Necessary to Recognize Competency.</a:t>
            </a:r>
          </a:p>
          <a:p>
            <a:endParaRPr lang="en-US" dirty="0" smtClean="0">
              <a:latin typeface="+mj-lt"/>
              <a:cs typeface="Times New Roman" pitchFamily="18" charset="0"/>
            </a:endParaRPr>
          </a:p>
          <a:p>
            <a:r>
              <a:rPr lang="en-US" dirty="0" smtClean="0">
                <a:latin typeface="+mj-lt"/>
                <a:cs typeface="Times New Roman" pitchFamily="18" charset="0"/>
              </a:rPr>
              <a:t>	The incompetent, therefore, suffer doubly!  Not only do they reach erroneous conclusions and make unfortunate choices – but their incompetence robs them of the ability to even realize it.  In fact, this incompetence can also be denial to accept reality.  (Obvious Adams).</a:t>
            </a:r>
          </a:p>
          <a:p>
            <a:endParaRPr lang="en-US" dirty="0" smtClean="0">
              <a:latin typeface="+mj-lt"/>
              <a:cs typeface="Times New Roman" pitchFamily="18" charset="0"/>
            </a:endParaRPr>
          </a:p>
          <a:p>
            <a:r>
              <a:rPr lang="en-US" dirty="0" smtClean="0">
                <a:latin typeface="+mj-lt"/>
                <a:cs typeface="Times New Roman" pitchFamily="18" charset="0"/>
              </a:rPr>
              <a:t>	I’m say this as a preference to the rest of my 45 min presentation -- because I want everyone of you to accept a new reality and this new reality has may facets, as you will learn. </a:t>
            </a:r>
          </a:p>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23</a:t>
            </a:fld>
            <a:endParaRPr lang="en-US" dirty="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9EB96D-DBB1-4D69-9AF2-5A902A7F6097}" type="slidenum">
              <a:rPr lang="en-US" smtClean="0"/>
              <a:pPr/>
              <a:t>218</a:t>
            </a:fld>
            <a:endParaRPr lang="en-US" dirty="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219</a:t>
            </a:fld>
            <a:endParaRPr lang="en-US" dirty="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B649A1-35EE-44B6-8244-C3FD8EBFFD66}" type="slidenum">
              <a:rPr lang="en-US" smtClean="0"/>
              <a:pPr/>
              <a:t>220</a:t>
            </a:fld>
            <a:endParaRPr lang="en-US" dirty="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9EB96D-DBB1-4D69-9AF2-5A902A7F6097}" type="slidenum">
              <a:rPr lang="en-US" smtClean="0"/>
              <a:pPr/>
              <a:t>221</a:t>
            </a:fld>
            <a:endParaRPr lang="en-US" dirty="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9EB96D-DBB1-4D69-9AF2-5A902A7F6097}" type="slidenum">
              <a:rPr lang="en-US" smtClean="0"/>
              <a:pPr/>
              <a:t>222</a:t>
            </a:fld>
            <a:endParaRPr lang="en-US" dirty="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223</a:t>
            </a:fld>
            <a:endParaRPr lang="en-US" dirty="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8D09FE-7F2F-459F-975A-0606A050B6D0}" type="slidenum">
              <a:rPr lang="en-US" smtClean="0"/>
              <a:pPr/>
              <a:t>224</a:t>
            </a:fld>
            <a:endParaRPr lang="en-US" dirty="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225</a:t>
            </a:fld>
            <a:endParaRPr lang="en-US" dirty="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226</a:t>
            </a:fld>
            <a:endParaRPr lang="en-US" dirty="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9EB96D-DBB1-4D69-9AF2-5A902A7F6097}" type="slidenum">
              <a:rPr lang="en-US" smtClean="0"/>
              <a:pPr/>
              <a:t>227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24</a:t>
            </a:fld>
            <a:endParaRPr lang="en-US" dirty="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E6788-2C88-4FA2-9414-629854CF2CD6}" type="slidenum">
              <a:rPr lang="en-US" smtClean="0"/>
              <a:pPr/>
              <a:t>228</a:t>
            </a:fld>
            <a:endParaRPr lang="en-US" dirty="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E6788-2C88-4FA2-9414-629854CF2CD6}" type="slidenum">
              <a:rPr lang="en-US" smtClean="0"/>
              <a:pPr/>
              <a:t>229</a:t>
            </a:fld>
            <a:endParaRPr lang="en-US" dirty="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EE6788-2C88-4FA2-9414-629854CF2CD6}" type="slidenum">
              <a:rPr lang="en-US" smtClean="0"/>
              <a:pPr/>
              <a:t>230</a:t>
            </a:fld>
            <a:endParaRPr lang="en-US" dirty="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231</a:t>
            </a:fld>
            <a:endParaRPr lang="en-US" dirty="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232</a:t>
            </a:fld>
            <a:endParaRPr lang="en-US" dirty="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233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9EB96D-DBB1-4D69-9AF2-5A902A7F6097}"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the relevancy to the </a:t>
            </a:r>
            <a:r>
              <a:rPr lang="en-US" baseline="0" dirty="0" err="1" smtClean="0"/>
              <a:t>crowdfunding</a:t>
            </a:r>
            <a:r>
              <a:rPr lang="en-US" baseline="0" dirty="0" smtClean="0"/>
              <a:t> individuals - </a:t>
            </a:r>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35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slide – just leave</a:t>
            </a:r>
            <a:r>
              <a:rPr lang="en-US" baseline="0" dirty="0" smtClean="0"/>
              <a:t> for Jay’s reference</a:t>
            </a:r>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36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37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B649A1-35EE-44B6-8244-C3FD8EBFFD66}" type="slidenum">
              <a:rPr lang="en-US" smtClean="0"/>
              <a:pPr/>
              <a:t>38</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39</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40</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41</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42</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43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44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45</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46</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47</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48</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49</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50</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this behind the nine drivers</a:t>
            </a:r>
            <a:r>
              <a:rPr lang="en-US" baseline="0" dirty="0" smtClean="0"/>
              <a:t> – not used as a slide – referencing the nine drivers</a:t>
            </a:r>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51</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52</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54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7</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55</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57</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58</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59</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60</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61</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62</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7"/>
          <p:cNvSpPr>
            <a:spLocks noGrp="1" noChangeArrowheads="1"/>
          </p:cNvSpPr>
          <p:nvPr>
            <p:ph type="sldNum" sz="quarter" idx="5"/>
          </p:nvPr>
        </p:nvSpPr>
        <p:spPr>
          <a:noFill/>
        </p:spPr>
        <p:txBody>
          <a:bodyPr/>
          <a:lstStyle/>
          <a:p>
            <a:fld id="{2E27728F-788D-4A39-8967-3B9F86BCF841}" type="slidenum">
              <a:rPr lang="ja-JP" altLang="en-AU"/>
              <a:pPr/>
              <a:t>63</a:t>
            </a:fld>
            <a:endParaRPr lang="en-AU" altLang="ja-JP" dirty="0"/>
          </a:p>
        </p:txBody>
      </p:sp>
      <p:sp>
        <p:nvSpPr>
          <p:cNvPr id="602115" name="Rectangle 2"/>
          <p:cNvSpPr>
            <a:spLocks noGrp="1" noRot="1" noChangeAspect="1" noChangeArrowheads="1" noTextEdit="1"/>
          </p:cNvSpPr>
          <p:nvPr>
            <p:ph type="sldImg"/>
          </p:nvPr>
        </p:nvSpPr>
        <p:spPr>
          <a:solidFill>
            <a:srgbClr val="FFFFFF"/>
          </a:solidFill>
          <a:ln/>
        </p:spPr>
      </p:sp>
      <p:sp>
        <p:nvSpPr>
          <p:cNvPr id="602116" name="Rectangle 3"/>
          <p:cNvSpPr>
            <a:spLocks noGrp="1" noChangeArrowheads="1"/>
          </p:cNvSpPr>
          <p:nvPr>
            <p:ph type="body" idx="1"/>
          </p:nvPr>
        </p:nvSpPr>
        <p:spPr>
          <a:xfrm>
            <a:off x="943610" y="4447650"/>
            <a:ext cx="5189855" cy="4213010"/>
          </a:xfrm>
          <a:solidFill>
            <a:srgbClr val="FFFFFF"/>
          </a:solidFill>
          <a:ln>
            <a:solidFill>
              <a:srgbClr val="000000"/>
            </a:solidFill>
          </a:ln>
        </p:spPr>
        <p:txBody>
          <a:bodyPr/>
          <a:lstStyle/>
          <a:p>
            <a:pPr eaLnBrk="1" hangingPunct="1"/>
            <a:endParaRPr lang="en-US" altLang="ja-JP" dirty="0"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B649A1-35EE-44B6-8244-C3FD8EBFFD66}" type="slidenum">
              <a:rPr lang="en-US" smtClean="0"/>
              <a:pPr/>
              <a:t>64</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B649A1-35EE-44B6-8244-C3FD8EBFFD66}" type="slidenum">
              <a:rPr lang="en-US" smtClean="0"/>
              <a:pPr/>
              <a:t>65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8</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B649A1-35EE-44B6-8244-C3FD8EBFFD66}" type="slidenum">
              <a:rPr lang="en-US" smtClean="0"/>
              <a:pPr/>
              <a:t>66</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67</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68</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B649A1-35EE-44B6-8244-C3FD8EBFFD66}" type="slidenum">
              <a:rPr lang="en-US" smtClean="0"/>
              <a:pPr/>
              <a:t>69</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70</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9EB96D-DBB1-4D69-9AF2-5A902A7F6097}" type="slidenum">
              <a:rPr lang="en-US" smtClean="0"/>
              <a:pPr/>
              <a:t>71</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B649A1-35EE-44B6-8244-C3FD8EBFFD66}" type="slidenum">
              <a:rPr lang="en-US" smtClean="0"/>
              <a:pPr/>
              <a:t>72</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B649A1-35EE-44B6-8244-C3FD8EBFFD66}" type="slidenum">
              <a:rPr lang="en-US" smtClean="0"/>
              <a:pPr/>
              <a:t>73</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B649A1-35EE-44B6-8244-C3FD8EBFFD66}" type="slidenum">
              <a:rPr lang="en-US" smtClean="0"/>
              <a:pPr/>
              <a:t>74</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75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9</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76</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a:noFill/>
        </p:spPr>
        <p:txBody>
          <a:bodyPr/>
          <a:lstStyle/>
          <a:p>
            <a:fld id="{46A5706A-CFDB-47B8-B8F3-A88C001F5CE9}" type="slidenum">
              <a:rPr lang="ja-JP" altLang="en-AU"/>
              <a:pPr/>
              <a:t>77</a:t>
            </a:fld>
            <a:endParaRPr lang="en-AU" altLang="ja-JP" dirty="0"/>
          </a:p>
        </p:txBody>
      </p:sp>
      <p:sp>
        <p:nvSpPr>
          <p:cNvPr id="618499" name="Rectangle 2"/>
          <p:cNvSpPr>
            <a:spLocks noGrp="1" noRot="1" noChangeAspect="1" noChangeArrowheads="1" noTextEdit="1"/>
          </p:cNvSpPr>
          <p:nvPr>
            <p:ph type="sldImg"/>
          </p:nvPr>
        </p:nvSpPr>
        <p:spPr>
          <a:solidFill>
            <a:srgbClr val="FFFFFF"/>
          </a:solidFill>
          <a:ln/>
        </p:spPr>
      </p:sp>
      <p:sp>
        <p:nvSpPr>
          <p:cNvPr id="618500" name="Rectangle 3"/>
          <p:cNvSpPr>
            <a:spLocks noGrp="1" noChangeArrowheads="1"/>
          </p:cNvSpPr>
          <p:nvPr>
            <p:ph type="body" idx="1"/>
          </p:nvPr>
        </p:nvSpPr>
        <p:spPr>
          <a:xfrm>
            <a:off x="943610" y="4447650"/>
            <a:ext cx="5189855" cy="4213010"/>
          </a:xfrm>
          <a:solidFill>
            <a:srgbClr val="FFFFFF"/>
          </a:solidFill>
          <a:ln>
            <a:solidFill>
              <a:srgbClr val="000000"/>
            </a:solidFill>
          </a:ln>
        </p:spPr>
        <p:txBody>
          <a:bodyPr/>
          <a:lstStyle/>
          <a:p>
            <a:pPr eaLnBrk="1" hangingPunct="1"/>
            <a:endParaRPr lang="en-US" altLang="ja-JP" dirty="0"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p>
            <a:fld id="{64A1C438-277D-4B81-B3BB-BCDDA5CC6592}" type="slidenum">
              <a:rPr lang="ja-JP" altLang="en-AU"/>
              <a:pPr/>
              <a:t>78</a:t>
            </a:fld>
            <a:endParaRPr lang="en-AU" altLang="ja-JP" dirty="0"/>
          </a:p>
        </p:txBody>
      </p:sp>
      <p:sp>
        <p:nvSpPr>
          <p:cNvPr id="620547" name="Rectangle 2"/>
          <p:cNvSpPr>
            <a:spLocks noGrp="1" noRot="1" noChangeAspect="1" noChangeArrowheads="1" noTextEdit="1"/>
          </p:cNvSpPr>
          <p:nvPr>
            <p:ph type="sldImg"/>
          </p:nvPr>
        </p:nvSpPr>
        <p:spPr>
          <a:solidFill>
            <a:srgbClr val="FFFFFF"/>
          </a:solidFill>
          <a:ln/>
        </p:spPr>
      </p:sp>
      <p:sp>
        <p:nvSpPr>
          <p:cNvPr id="620548" name="Rectangle 3"/>
          <p:cNvSpPr>
            <a:spLocks noGrp="1" noChangeArrowheads="1"/>
          </p:cNvSpPr>
          <p:nvPr>
            <p:ph type="body" idx="1"/>
          </p:nvPr>
        </p:nvSpPr>
        <p:spPr>
          <a:xfrm>
            <a:off x="943610" y="4447650"/>
            <a:ext cx="5189855" cy="4213010"/>
          </a:xfrm>
          <a:solidFill>
            <a:srgbClr val="FFFFFF"/>
          </a:solidFill>
          <a:ln>
            <a:solidFill>
              <a:srgbClr val="000000"/>
            </a:solidFill>
          </a:ln>
        </p:spPr>
        <p:txBody>
          <a:bodyPr/>
          <a:lstStyle/>
          <a:p>
            <a:pPr eaLnBrk="1" hangingPunct="1"/>
            <a:endParaRPr lang="en-US" altLang="ja-JP" dirty="0"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a:noFill/>
        </p:spPr>
        <p:txBody>
          <a:bodyPr/>
          <a:lstStyle/>
          <a:p>
            <a:fld id="{B853CAFA-0AB4-402F-8BCB-B4AAD83B01C7}" type="slidenum">
              <a:rPr lang="ja-JP" altLang="en-AU"/>
              <a:pPr/>
              <a:t>79</a:t>
            </a:fld>
            <a:endParaRPr lang="en-AU" altLang="ja-JP" dirty="0"/>
          </a:p>
        </p:txBody>
      </p:sp>
      <p:sp>
        <p:nvSpPr>
          <p:cNvPr id="622595" name="Rectangle 2"/>
          <p:cNvSpPr>
            <a:spLocks noGrp="1" noRot="1" noChangeAspect="1" noChangeArrowheads="1" noTextEdit="1"/>
          </p:cNvSpPr>
          <p:nvPr>
            <p:ph type="sldImg"/>
          </p:nvPr>
        </p:nvSpPr>
        <p:spPr>
          <a:solidFill>
            <a:srgbClr val="FFFFFF"/>
          </a:solidFill>
          <a:ln/>
        </p:spPr>
      </p:sp>
      <p:sp>
        <p:nvSpPr>
          <p:cNvPr id="622596" name="Rectangle 3"/>
          <p:cNvSpPr>
            <a:spLocks noGrp="1" noChangeArrowheads="1"/>
          </p:cNvSpPr>
          <p:nvPr>
            <p:ph type="body" idx="1"/>
          </p:nvPr>
        </p:nvSpPr>
        <p:spPr>
          <a:xfrm>
            <a:off x="943610" y="4447650"/>
            <a:ext cx="5189855" cy="4213010"/>
          </a:xfrm>
          <a:solidFill>
            <a:srgbClr val="FFFFFF"/>
          </a:solidFill>
          <a:ln>
            <a:solidFill>
              <a:srgbClr val="000000"/>
            </a:solidFill>
          </a:ln>
        </p:spPr>
        <p:txBody>
          <a:bodyPr/>
          <a:lstStyle/>
          <a:p>
            <a:pPr eaLnBrk="1" hangingPunct="1"/>
            <a:endParaRPr lang="en-US" altLang="ja-JP" dirty="0"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7"/>
          <p:cNvSpPr>
            <a:spLocks noGrp="1" noChangeArrowheads="1"/>
          </p:cNvSpPr>
          <p:nvPr>
            <p:ph type="sldNum" sz="quarter" idx="5"/>
          </p:nvPr>
        </p:nvSpPr>
        <p:spPr>
          <a:noFill/>
        </p:spPr>
        <p:txBody>
          <a:bodyPr/>
          <a:lstStyle/>
          <a:p>
            <a:fld id="{085A8159-EF88-42A7-95C9-F49B2148F0C7}" type="slidenum">
              <a:rPr lang="ja-JP" altLang="en-AU"/>
              <a:pPr/>
              <a:t>80</a:t>
            </a:fld>
            <a:endParaRPr lang="en-AU" altLang="ja-JP" dirty="0"/>
          </a:p>
        </p:txBody>
      </p:sp>
      <p:sp>
        <p:nvSpPr>
          <p:cNvPr id="624643" name="Rectangle 2"/>
          <p:cNvSpPr>
            <a:spLocks noGrp="1" noRot="1" noChangeAspect="1" noChangeArrowheads="1" noTextEdit="1"/>
          </p:cNvSpPr>
          <p:nvPr>
            <p:ph type="sldImg"/>
          </p:nvPr>
        </p:nvSpPr>
        <p:spPr>
          <a:solidFill>
            <a:srgbClr val="FFFFFF"/>
          </a:solidFill>
          <a:ln/>
        </p:spPr>
      </p:sp>
      <p:sp>
        <p:nvSpPr>
          <p:cNvPr id="624644" name="Rectangle 3"/>
          <p:cNvSpPr>
            <a:spLocks noGrp="1" noChangeArrowheads="1"/>
          </p:cNvSpPr>
          <p:nvPr>
            <p:ph type="body" idx="1"/>
          </p:nvPr>
        </p:nvSpPr>
        <p:spPr>
          <a:xfrm>
            <a:off x="943610" y="4447650"/>
            <a:ext cx="5189855" cy="4213010"/>
          </a:xfrm>
          <a:solidFill>
            <a:srgbClr val="FFFFFF"/>
          </a:solidFill>
          <a:ln>
            <a:solidFill>
              <a:srgbClr val="000000"/>
            </a:solidFill>
          </a:ln>
        </p:spPr>
        <p:txBody>
          <a:bodyPr/>
          <a:lstStyle/>
          <a:p>
            <a:pPr eaLnBrk="1" hangingPunct="1"/>
            <a:r>
              <a:rPr lang="en-US" altLang="ja-JP" dirty="0" smtClean="0">
                <a:latin typeface="Arial" pitchFamily="34" charset="0"/>
              </a:rPr>
              <a:t>Ask them how they would build this…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769EC2-138D-40BC-A93F-94A3A5F9F859}" type="slidenum">
              <a:rPr lang="en-US" smtClean="0"/>
              <a:pPr/>
              <a:t>81</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82</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83</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84</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85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11</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86</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89</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90</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91</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B57DC6-2965-4148-B500-37F75F2AE4BF}" type="slidenum">
              <a:rPr lang="en-US" smtClean="0"/>
              <a:pPr/>
              <a:t>92</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93</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94</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95</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96</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97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12</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101</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102</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97961-2010-4D01-AD1D-9F3894EE8AE8}" type="slidenum">
              <a:rPr lang="en-US" smtClean="0"/>
              <a:pPr/>
              <a:t>103</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DFF781-BD25-4E9A-9A88-0B40B103CBBF}" type="slidenum">
              <a:rPr lang="en-US" smtClean="0"/>
              <a:pPr/>
              <a:t>105</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DFF781-BD25-4E9A-9A88-0B40B103CBBF}" type="slidenum">
              <a:rPr lang="en-US" smtClean="0"/>
              <a:pPr/>
              <a:t>106</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B649A1-35EE-44B6-8244-C3FD8EBFFD66}" type="slidenum">
              <a:rPr lang="en-US" smtClean="0"/>
              <a:pPr/>
              <a:t>107</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108</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B649A1-35EE-44B6-8244-C3FD8EBFFD66}" type="slidenum">
              <a:rPr lang="en-US" smtClean="0"/>
              <a:pPr/>
              <a:t>109</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B57DC6-2965-4148-B500-37F75F2AE4BF}" type="slidenum">
              <a:rPr lang="en-US" smtClean="0"/>
              <a:pPr/>
              <a:t>110</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B649A1-35EE-44B6-8244-C3FD8EBFFD66}" type="slidenum">
              <a:rPr lang="en-US" smtClean="0"/>
              <a:pPr/>
              <a:t>111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C005547-4244-47BC-A346-5D736BD715BE}" type="datetime1">
              <a:rPr lang="en-US" smtClean="0"/>
              <a:pPr/>
              <a:t>10/18/2013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0926855-8391-4251-BB9B-7018D126B37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97E8034-CAA0-4EE4-902B-DFE83655D9C4}" type="datetime1">
              <a:rPr lang="en-US" smtClean="0"/>
              <a:pPr/>
              <a:t>10/18/2013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0926855-8391-4251-BB9B-7018D126B37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9F48A3-E279-4EA4-8455-5AC3F6009352}" type="datetime1">
              <a:rPr lang="en-US" smtClean="0"/>
              <a:pPr/>
              <a:t>10/18/2013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0926855-8391-4251-BB9B-7018D126B37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8CB4AD3-801D-4FBB-B2BA-320F8CA49508}" type="datetime1">
              <a:rPr lang="en-US" smtClean="0"/>
              <a:pPr/>
              <a:t>10/18/2013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0926855-8391-4251-BB9B-7018D126B371}"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83C1632-6219-4235-BA89-AAE9769268BF}" type="datetime1">
              <a:rPr lang="en-US" smtClean="0"/>
              <a:pPr/>
              <a:t>10/18/2013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0926855-8391-4251-BB9B-7018D126B371}"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5FB069D-7A81-4358-98C5-D927C19A1E1A}" type="datetime1">
              <a:rPr lang="en-US" smtClean="0"/>
              <a:pPr/>
              <a:t>10/18/2013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0926855-8391-4251-BB9B-7018D126B371}"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95E2590-0CD4-41C5-B1ED-7085D9C584EF}" type="datetime1">
              <a:rPr lang="en-US" smtClean="0"/>
              <a:pPr/>
              <a:t>10/18/2013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0926855-8391-4251-BB9B-7018D126B37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F28367E-E625-4D8A-B106-34E2623D3AD7}" type="datetime1">
              <a:rPr lang="en-US" smtClean="0"/>
              <a:pPr/>
              <a:t>10/18/2013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0926855-8391-4251-BB9B-7018D126B371}"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A420D9D-77E1-4876-A875-4E177D84D8A3}" type="datetime1">
              <a:rPr lang="en-US" smtClean="0"/>
              <a:pPr/>
              <a:t>10/18/2013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0926855-8391-4251-BB9B-7018D126B37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82E7208-96A9-4B7D-AEED-575A2F4C433A}" type="datetime1">
              <a:rPr lang="en-US" smtClean="0"/>
              <a:pPr/>
              <a:t>10/18/2013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0926855-8391-4251-BB9B-7018D126B37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8BB08AC-21E3-4461-9654-E5D113D919F0}" type="datetime1">
              <a:rPr lang="en-US" smtClean="0"/>
              <a:pPr/>
              <a:t>10/18/2013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0926855-8391-4251-BB9B-7018D126B371}"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714E1B2-4AF6-4918-A8E6-706D572D147F}" type="datetime1">
              <a:rPr lang="en-US" smtClean="0"/>
              <a:pPr/>
              <a:t>10/18/2013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0926855-8391-4251-BB9B-7018D126B3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0.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
        <p:nvSpPr>
          <p:cNvPr id="16" name="Shape 24"/>
          <p:cNvSpPr/>
          <p:nvPr/>
        </p:nvSpPr>
        <p:spPr>
          <a:xfrm flipH="1">
            <a:off x="228600" y="1981200"/>
            <a:ext cx="2819400" cy="3056572"/>
          </a:xfrm>
          <a:prstGeom prst="rect">
            <a:avLst/>
          </a:prstGeom>
          <a:blipFill>
            <a:blip r:embed="rId4"/>
            <a:stretch>
              <a:fillRect/>
            </a:stretch>
          </a:blipFill>
          <a:ln>
            <a:noFill/>
          </a:ln>
        </p:spPr>
      </p:sp>
      <p:sp>
        <p:nvSpPr>
          <p:cNvPr id="17" name="Shape 25"/>
          <p:cNvSpPr txBox="1">
            <a:spLocks/>
          </p:cNvSpPr>
          <p:nvPr/>
        </p:nvSpPr>
        <p:spPr>
          <a:xfrm>
            <a:off x="990600" y="152400"/>
            <a:ext cx="6705600" cy="1295400"/>
          </a:xfrm>
          <a:prstGeom prst="rect">
            <a:avLst/>
          </a:prstGeom>
        </p:spPr>
        <p:txBody>
          <a:bodyPr vert="horz" lIns="91425" tIns="91425" rIns="91425" bIns="91425" anchor="b" anchorCtr="0">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 sz="6000" u="sng" dirty="0" smtClean="0">
                <a:solidFill>
                  <a:schemeClr val="accent1">
                    <a:lumMod val="50000"/>
                  </a:schemeClr>
                </a:solidFill>
                <a:latin typeface="Cambria"/>
                <a:ea typeface="Cambria"/>
                <a:cs typeface="Cambria"/>
                <a:sym typeface="Cambria"/>
              </a:rPr>
              <a:t>CROWDFUNDING</a:t>
            </a:r>
          </a:p>
        </p:txBody>
      </p:sp>
      <p:grpSp>
        <p:nvGrpSpPr>
          <p:cNvPr id="2" name="Group 22"/>
          <p:cNvGrpSpPr/>
          <p:nvPr/>
        </p:nvGrpSpPr>
        <p:grpSpPr>
          <a:xfrm>
            <a:off x="152400" y="5486400"/>
            <a:ext cx="4269900" cy="1168864"/>
            <a:chOff x="4409148" y="5546267"/>
            <a:chExt cx="4269900" cy="1168864"/>
          </a:xfrm>
        </p:grpSpPr>
        <p:sp>
          <p:nvSpPr>
            <p:cNvPr id="19" name="Shape 30"/>
            <p:cNvSpPr txBox="1"/>
            <p:nvPr/>
          </p:nvSpPr>
          <p:spPr>
            <a:xfrm>
              <a:off x="4409148" y="5546267"/>
              <a:ext cx="4269900" cy="604199"/>
            </a:xfrm>
            <a:prstGeom prst="rect">
              <a:avLst/>
            </a:prstGeom>
            <a:noFill/>
          </p:spPr>
          <p:txBody>
            <a:bodyPr lIns="91425" tIns="91425" rIns="91425" bIns="91425" anchor="t" anchorCtr="0">
              <a:noAutofit/>
            </a:bodyPr>
            <a:lstStyle/>
            <a:p>
              <a:pPr lvl="0" rtl="0">
                <a:buNone/>
              </a:pPr>
              <a:r>
                <a:rPr lang="en" dirty="0" smtClean="0">
                  <a:latin typeface="Cambria"/>
                  <a:ea typeface="Cambria"/>
                  <a:cs typeface="Cambria"/>
                  <a:sym typeface="Cambria"/>
                </a:rPr>
                <a:t> </a:t>
              </a:r>
              <a:r>
                <a:rPr lang="en" sz="2000" dirty="0">
                  <a:latin typeface="Cambria"/>
                  <a:ea typeface="Cambria"/>
                  <a:cs typeface="Cambria"/>
                  <a:sym typeface="Cambria"/>
                </a:rPr>
                <a:t>B</a:t>
              </a:r>
              <a:r>
                <a:rPr lang="en" dirty="0">
                  <a:latin typeface="Cambria"/>
                  <a:ea typeface="Cambria"/>
                  <a:cs typeface="Cambria"/>
                  <a:sym typeface="Cambria"/>
                </a:rPr>
                <a:t>uilding excellence with global clients:</a:t>
              </a:r>
              <a:endParaRPr lang="en" sz="1600" dirty="0">
                <a:latin typeface="Cambria"/>
                <a:ea typeface="Cambria"/>
                <a:cs typeface="Cambria"/>
                <a:sym typeface="Cambria"/>
              </a:endParaRPr>
            </a:p>
            <a:p>
              <a:endParaRPr dirty="0"/>
            </a:p>
          </p:txBody>
        </p:sp>
        <p:sp>
          <p:nvSpPr>
            <p:cNvPr id="20" name="Shape 33"/>
            <p:cNvSpPr/>
            <p:nvPr/>
          </p:nvSpPr>
          <p:spPr>
            <a:xfrm>
              <a:off x="5704548" y="6079667"/>
              <a:ext cx="822643" cy="592651"/>
            </a:xfrm>
            <a:prstGeom prst="rect">
              <a:avLst/>
            </a:prstGeom>
            <a:blipFill>
              <a:blip r:embed="rId5"/>
              <a:stretch>
                <a:fillRect/>
              </a:stretch>
            </a:blipFill>
            <a:ln>
              <a:noFill/>
            </a:ln>
          </p:spPr>
        </p:sp>
        <p:sp>
          <p:nvSpPr>
            <p:cNvPr id="21" name="Shape 34"/>
            <p:cNvSpPr/>
            <p:nvPr/>
          </p:nvSpPr>
          <p:spPr>
            <a:xfrm>
              <a:off x="6847548" y="6079667"/>
              <a:ext cx="457200" cy="464817"/>
            </a:xfrm>
            <a:prstGeom prst="rect">
              <a:avLst/>
            </a:prstGeom>
            <a:blipFill>
              <a:blip r:embed="rId6" cstate="print"/>
              <a:stretch>
                <a:fillRect/>
              </a:stretch>
            </a:blipFill>
            <a:ln>
              <a:noFill/>
            </a:ln>
          </p:spPr>
        </p:sp>
        <p:sp>
          <p:nvSpPr>
            <p:cNvPr id="22" name="Shape 35"/>
            <p:cNvSpPr/>
            <p:nvPr/>
          </p:nvSpPr>
          <p:spPr>
            <a:xfrm>
              <a:off x="4561548" y="6079667"/>
              <a:ext cx="851432" cy="635464"/>
            </a:xfrm>
            <a:prstGeom prst="rect">
              <a:avLst/>
            </a:prstGeom>
            <a:blipFill>
              <a:blip r:embed="rId7"/>
              <a:stretch>
                <a:fillRect/>
              </a:stretch>
            </a:blipFill>
            <a:ln>
              <a:noFill/>
            </a:ln>
          </p:spPr>
        </p:sp>
      </p:grpSp>
      <p:sp>
        <p:nvSpPr>
          <p:cNvPr id="12" name="Rectangle 11"/>
          <p:cNvSpPr/>
          <p:nvPr/>
        </p:nvSpPr>
        <p:spPr>
          <a:xfrm>
            <a:off x="3352800" y="2514600"/>
            <a:ext cx="5791200" cy="2246769"/>
          </a:xfrm>
          <a:prstGeom prst="rect">
            <a:avLst/>
          </a:prstGeom>
        </p:spPr>
        <p:txBody>
          <a:bodyPr wrap="square">
            <a:spAutoFit/>
          </a:bodyPr>
          <a:lstStyle/>
          <a:p>
            <a:pPr algn="ctr"/>
            <a:r>
              <a:rPr lang="en" sz="2000" dirty="0" smtClean="0"/>
              <a:t> </a:t>
            </a:r>
            <a:endParaRPr lang="en" sz="2800" dirty="0" smtClean="0">
              <a:solidFill>
                <a:schemeClr val="accent1">
                  <a:lumMod val="75000"/>
                </a:schemeClr>
              </a:solidFill>
            </a:endParaRPr>
          </a:p>
          <a:p>
            <a:pPr algn="ctr">
              <a:lnSpc>
                <a:spcPct val="150000"/>
              </a:lnSpc>
            </a:pPr>
            <a:r>
              <a:rPr lang="en" sz="4000" dirty="0" smtClean="0">
                <a:solidFill>
                  <a:schemeClr val="accent1">
                    <a:lumMod val="75000"/>
                  </a:schemeClr>
                </a:solidFill>
                <a:latin typeface="Cambria Math" pitchFamily="18" charset="0"/>
                <a:ea typeface="Cambria Math" pitchFamily="18" charset="0"/>
                <a:cs typeface="Cambria"/>
                <a:sym typeface="Cambria"/>
              </a:rPr>
              <a:t>Las Vegas</a:t>
            </a:r>
          </a:p>
          <a:p>
            <a:pPr algn="ctr">
              <a:lnSpc>
                <a:spcPct val="150000"/>
              </a:lnSpc>
            </a:pPr>
            <a:r>
              <a:rPr lang="en" sz="4000" dirty="0" smtClean="0">
                <a:solidFill>
                  <a:schemeClr val="accent1">
                    <a:lumMod val="75000"/>
                  </a:schemeClr>
                </a:solidFill>
                <a:latin typeface="Cambria Math" pitchFamily="18" charset="0"/>
                <a:ea typeface="Cambria Math" pitchFamily="18" charset="0"/>
                <a:cs typeface="Cambria"/>
                <a:sym typeface="Cambria"/>
              </a:rPr>
              <a:t>October</a:t>
            </a:r>
            <a:r>
              <a:rPr lang="en-US" sz="4000" dirty="0" smtClean="0">
                <a:solidFill>
                  <a:schemeClr val="accent1">
                    <a:lumMod val="75000"/>
                  </a:schemeClr>
                </a:solidFill>
                <a:latin typeface="Cambria Math" pitchFamily="18" charset="0"/>
                <a:ea typeface="Cambria Math" pitchFamily="18" charset="0"/>
                <a:cs typeface="Cambria"/>
                <a:sym typeface="Cambria"/>
              </a:rPr>
              <a:t> 14</a:t>
            </a:r>
            <a:r>
              <a:rPr lang="en" sz="4000" dirty="0" smtClean="0">
                <a:solidFill>
                  <a:schemeClr val="accent1">
                    <a:lumMod val="75000"/>
                  </a:schemeClr>
                </a:solidFill>
                <a:latin typeface="Cambria Math" pitchFamily="18" charset="0"/>
                <a:ea typeface="Cambria Math" pitchFamily="18" charset="0"/>
                <a:cs typeface="Cambria"/>
                <a:sym typeface="Cambria"/>
              </a:rPr>
              <a:t>, 2013</a:t>
            </a:r>
            <a:endParaRPr lang="en-US" sz="4000" dirty="0">
              <a:solidFill>
                <a:schemeClr val="accent1">
                  <a:lumMod val="75000"/>
                </a:schemeClr>
              </a:solidFill>
              <a:latin typeface="Cambria Math" pitchFamily="18" charset="0"/>
              <a:ea typeface="Cambria Math" pitchFamily="18" charset="0"/>
            </a:endParaRPr>
          </a:p>
        </p:txBody>
      </p:sp>
      <p:sp>
        <p:nvSpPr>
          <p:cNvPr id="13" name="Slide Number Placeholder 12"/>
          <p:cNvSpPr>
            <a:spLocks noGrp="1"/>
          </p:cNvSpPr>
          <p:nvPr>
            <p:ph type="sldNum" sz="quarter" idx="12"/>
          </p:nvPr>
        </p:nvSpPr>
        <p:spPr/>
        <p:txBody>
          <a:bodyPr/>
          <a:lstStyle/>
          <a:p>
            <a:fld id="{F0926855-8391-4251-BB9B-7018D126B371}" type="slidenum">
              <a:rPr lang="en-US" smtClean="0"/>
              <a:pPr/>
              <a:t>1</a:t>
            </a:fld>
            <a:endParaRPr lang="en-US" dirty="0"/>
          </a:p>
        </p:txBody>
      </p:sp>
      <p:sp>
        <p:nvSpPr>
          <p:cNvPr id="14" name="Rectangle 13"/>
          <p:cNvSpPr/>
          <p:nvPr/>
        </p:nvSpPr>
        <p:spPr>
          <a:xfrm>
            <a:off x="1981200" y="1676400"/>
            <a:ext cx="4942379" cy="630942"/>
          </a:xfrm>
          <a:prstGeom prst="rect">
            <a:avLst/>
          </a:prstGeom>
        </p:spPr>
        <p:txBody>
          <a:bodyPr wrap="none">
            <a:spAutoFit/>
          </a:bodyPr>
          <a:lstStyle/>
          <a:p>
            <a:r>
              <a:rPr lang="en-US" sz="3500" b="1" i="1" dirty="0" smtClean="0">
                <a:solidFill>
                  <a:schemeClr val="accent1">
                    <a:lumMod val="50000"/>
                  </a:schemeClr>
                </a:solidFill>
              </a:rPr>
              <a:t>When Worlds  Collide</a:t>
            </a:r>
            <a:endParaRPr lang="en-US" sz="3500" i="1" dirty="0"/>
          </a:p>
        </p:txBody>
      </p:sp>
    </p:spTree>
    <p:extLst>
      <p:ext uri="{BB962C8B-B14F-4D97-AF65-F5344CB8AC3E}">
        <p14:creationId xmlns:p14="http://schemas.microsoft.com/office/powerpoint/2010/main" xmlns="" val="366554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smtClean="0">
              <a:cs typeface="Times New Roman" pitchFamily="18" charset="0"/>
            </a:endParaRPr>
          </a:p>
          <a:p>
            <a:r>
              <a:rPr lang="en-US" sz="3200" dirty="0" smtClean="0">
                <a:cs typeface="Times New Roman" pitchFamily="18" charset="0"/>
              </a:rPr>
              <a:t>Operating businesses and startups</a:t>
            </a:r>
            <a:endParaRPr lang="en-US" sz="3200" dirty="0">
              <a:cs typeface="Times New Roman" pitchFamily="18" charset="0"/>
            </a:endParaRPr>
          </a:p>
          <a:p>
            <a:pPr lvl="1"/>
            <a:r>
              <a:rPr lang="en-US" sz="2800" dirty="0">
                <a:cs typeface="Times New Roman" pitchFamily="18" charset="0"/>
              </a:rPr>
              <a:t>Both seeking sophisticated investment</a:t>
            </a:r>
          </a:p>
          <a:p>
            <a:r>
              <a:rPr lang="en-US" dirty="0">
                <a:cs typeface="Times New Roman" pitchFamily="18" charset="0"/>
              </a:rPr>
              <a:t> </a:t>
            </a:r>
            <a:r>
              <a:rPr lang="en-US" sz="3200" dirty="0">
                <a:cs typeface="Times New Roman" pitchFamily="18" charset="0"/>
              </a:rPr>
              <a:t>Aspiring startups and operating entities who will soon––</a:t>
            </a:r>
            <a:r>
              <a:rPr lang="en-US" sz="3200" i="1" dirty="0">
                <a:cs typeface="Times New Roman" pitchFamily="18" charset="0"/>
              </a:rPr>
              <a:t>if the SEC cooperates</a:t>
            </a:r>
            <a:r>
              <a:rPr lang="en-US" sz="3200" dirty="0">
                <a:cs typeface="Times New Roman" pitchFamily="18" charset="0"/>
              </a:rPr>
              <a:t>––be able to tap unaccredited investors–</a:t>
            </a:r>
            <a:r>
              <a:rPr lang="en-US" sz="3200" dirty="0" smtClean="0">
                <a:cs typeface="Times New Roman" pitchFamily="18" charset="0"/>
              </a:rPr>
              <a:t>–(</a:t>
            </a:r>
            <a:r>
              <a:rPr lang="en-US" sz="3200" dirty="0" smtClean="0">
                <a:solidFill>
                  <a:srgbClr val="FF0000"/>
                </a:solidFill>
                <a:cs typeface="Times New Roman" pitchFamily="18" charset="0"/>
              </a:rPr>
              <a:t>the </a:t>
            </a:r>
            <a:r>
              <a:rPr lang="en-US" sz="3200" dirty="0">
                <a:solidFill>
                  <a:srgbClr val="FF0000"/>
                </a:solidFill>
                <a:cs typeface="Times New Roman" pitchFamily="18" charset="0"/>
              </a:rPr>
              <a:t>pair are both unsophisticated</a:t>
            </a:r>
          </a:p>
          <a:p>
            <a:pPr>
              <a:buNone/>
            </a:pPr>
            <a:endParaRPr lang="en-US" dirty="0"/>
          </a:p>
          <a:p>
            <a:pPr>
              <a:buNone/>
            </a:pPr>
            <a:r>
              <a:rPr lang="en-US" dirty="0"/>
              <a:t>	</a:t>
            </a:r>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10</a:t>
            </a:fld>
            <a:endParaRPr lang="en-US" dirty="0"/>
          </a:p>
        </p:txBody>
      </p:sp>
      <p:sp>
        <p:nvSpPr>
          <p:cNvPr id="4" name="Title 3"/>
          <p:cNvSpPr>
            <a:spLocks noGrp="1"/>
          </p:cNvSpPr>
          <p:nvPr>
            <p:ph type="title"/>
          </p:nvPr>
        </p:nvSpPr>
        <p:spPr/>
        <p:txBody>
          <a:bodyPr>
            <a:normAutofit fontScale="90000"/>
          </a:bodyPr>
          <a:lstStyle/>
          <a:p>
            <a:r>
              <a:rPr lang="en-US" sz="4400" dirty="0"/>
              <a:t>Let’s Take an Inventory Of Who’s Here Today:</a:t>
            </a:r>
            <a:endParaRPr lang="en-US" dirty="0"/>
          </a:p>
        </p:txBody>
      </p:sp>
    </p:spTree>
    <p:extLst>
      <p:ext uri="{BB962C8B-B14F-4D97-AF65-F5344CB8AC3E}">
        <p14:creationId xmlns:p14="http://schemas.microsoft.com/office/powerpoint/2010/main" xmlns="" val="20578024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Value Proposition</a:t>
            </a:r>
          </a:p>
          <a:p>
            <a:r>
              <a:rPr lang="en-US" sz="3600" dirty="0" smtClean="0"/>
              <a:t>Presentation</a:t>
            </a:r>
          </a:p>
          <a:p>
            <a:r>
              <a:rPr lang="en-US" sz="3600" dirty="0" smtClean="0"/>
              <a:t>Overcome Investor Question</a:t>
            </a:r>
          </a:p>
          <a:p>
            <a:r>
              <a:rPr lang="en-US" sz="3600" dirty="0" smtClean="0"/>
              <a:t>Negotiating Counter Proposal and Closing</a:t>
            </a:r>
            <a:endParaRPr lang="en-US" sz="3600" dirty="0"/>
          </a:p>
        </p:txBody>
      </p:sp>
      <p:sp>
        <p:nvSpPr>
          <p:cNvPr id="3" name="Slide Number Placeholder 2"/>
          <p:cNvSpPr>
            <a:spLocks noGrp="1"/>
          </p:cNvSpPr>
          <p:nvPr>
            <p:ph type="sldNum" sz="quarter" idx="12"/>
          </p:nvPr>
        </p:nvSpPr>
        <p:spPr>
          <a:xfrm>
            <a:off x="8458200" y="6407944"/>
            <a:ext cx="554832" cy="365125"/>
          </a:xfrm>
        </p:spPr>
        <p:txBody>
          <a:bodyPr/>
          <a:lstStyle/>
          <a:p>
            <a:fld id="{F0926855-8391-4251-BB9B-7018D126B371}" type="slidenum">
              <a:rPr lang="en-US" smtClean="0"/>
              <a:pPr/>
              <a:t>100</a:t>
            </a:fld>
            <a:endParaRPr lang="en-US" dirty="0"/>
          </a:p>
        </p:txBody>
      </p:sp>
      <p:sp>
        <p:nvSpPr>
          <p:cNvPr id="4" name="Title 3"/>
          <p:cNvSpPr>
            <a:spLocks noGrp="1"/>
          </p:cNvSpPr>
          <p:nvPr>
            <p:ph type="title"/>
          </p:nvPr>
        </p:nvSpPr>
        <p:spPr/>
        <p:txBody>
          <a:bodyPr/>
          <a:lstStyle/>
          <a:p>
            <a:r>
              <a:rPr lang="en-US" dirty="0" smtClean="0"/>
              <a:t>Where you go wrong or right?</a:t>
            </a:r>
            <a:endParaRPr lang="en-US" dirty="0"/>
          </a:p>
        </p:txBody>
      </p:sp>
      <p:pic>
        <p:nvPicPr>
          <p:cNvPr id="5" name="Content Placeholder 4" descr="Abraham_logo_05.jpg"/>
          <p:cNvPicPr>
            <a:picLocks noChangeAspect="1"/>
          </p:cNvPicPr>
          <p:nvPr/>
        </p:nvPicPr>
        <p:blipFill>
          <a:blip r:embed="rId2"/>
          <a:stretch>
            <a:fillRect/>
          </a:stretch>
        </p:blipFill>
        <p:spPr>
          <a:xfrm>
            <a:off x="7848600" y="5181600"/>
            <a:ext cx="937721" cy="990600"/>
          </a:xfrm>
          <a:prstGeom prst="rect">
            <a:avLst/>
          </a:prstGeom>
        </p:spPr>
      </p:pic>
    </p:spTree>
    <p:extLst>
      <p:ext uri="{BB962C8B-B14F-4D97-AF65-F5344CB8AC3E}">
        <p14:creationId xmlns:p14="http://schemas.microsoft.com/office/powerpoint/2010/main" xmlns="" val="26849888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05000"/>
            <a:ext cx="8229600" cy="4525963"/>
          </a:xfrm>
        </p:spPr>
        <p:txBody>
          <a:bodyPr/>
          <a:lstStyle/>
          <a:p>
            <a:r>
              <a:rPr lang="en-US" dirty="0"/>
              <a:t>What would you do with the money if you get </a:t>
            </a:r>
            <a:r>
              <a:rPr lang="en-US" dirty="0" smtClean="0"/>
              <a:t>it?</a:t>
            </a:r>
          </a:p>
          <a:p>
            <a:endParaRPr lang="en-US" dirty="0" smtClean="0"/>
          </a:p>
          <a:p>
            <a:r>
              <a:rPr lang="en-US" dirty="0" smtClean="0"/>
              <a:t>What </a:t>
            </a:r>
            <a:r>
              <a:rPr lang="en-US" dirty="0"/>
              <a:t>would you do with the </a:t>
            </a:r>
            <a:r>
              <a:rPr lang="en-US" dirty="0" smtClean="0"/>
              <a:t>capital </a:t>
            </a:r>
            <a:r>
              <a:rPr lang="en-US" dirty="0"/>
              <a:t>in your bank right </a:t>
            </a:r>
            <a:r>
              <a:rPr lang="en-US" dirty="0" smtClean="0"/>
              <a:t>now?</a:t>
            </a:r>
          </a:p>
          <a:p>
            <a:endParaRPr lang="en-US" dirty="0" smtClean="0"/>
          </a:p>
          <a:p>
            <a:r>
              <a:rPr lang="en-US" dirty="0" smtClean="0"/>
              <a:t>How </a:t>
            </a:r>
            <a:r>
              <a:rPr lang="en-US" dirty="0"/>
              <a:t>would you spend it and </a:t>
            </a:r>
            <a:r>
              <a:rPr lang="en-US" dirty="0" smtClean="0"/>
              <a:t>what would the intended </a:t>
            </a:r>
            <a:r>
              <a:rPr lang="en-US" dirty="0"/>
              <a:t>result of that expenditure be</a:t>
            </a:r>
            <a:r>
              <a:rPr lang="en-US" dirty="0" smtClean="0"/>
              <a:t>?</a:t>
            </a:r>
          </a:p>
          <a:p>
            <a:endParaRPr lang="en-US" dirty="0" smtClean="0"/>
          </a:p>
          <a:p>
            <a:r>
              <a:rPr lang="en-US" dirty="0" smtClean="0"/>
              <a:t> </a:t>
            </a:r>
            <a:r>
              <a:rPr lang="en-US" dirty="0"/>
              <a:t>Show alternative plan if it doesn't work</a:t>
            </a:r>
          </a:p>
          <a:p>
            <a:endParaRPr lang="en-US" dirty="0"/>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101</a:t>
            </a:fld>
            <a:endParaRPr lang="en-US" dirty="0"/>
          </a:p>
        </p:txBody>
      </p:sp>
      <p:sp>
        <p:nvSpPr>
          <p:cNvPr id="4" name="Title 3"/>
          <p:cNvSpPr>
            <a:spLocks noGrp="1"/>
          </p:cNvSpPr>
          <p:nvPr>
            <p:ph type="title"/>
          </p:nvPr>
        </p:nvSpPr>
        <p:spPr>
          <a:xfrm>
            <a:off x="457200" y="274638"/>
            <a:ext cx="8305800" cy="1401762"/>
          </a:xfrm>
        </p:spPr>
        <p:txBody>
          <a:bodyPr>
            <a:normAutofit fontScale="90000"/>
          </a:bodyPr>
          <a:lstStyle/>
          <a:p>
            <a:r>
              <a:rPr lang="en-US" dirty="0" smtClean="0"/>
              <a:t>Back to </a:t>
            </a:r>
            <a:r>
              <a:rPr lang="en-US" dirty="0" err="1" smtClean="0"/>
              <a:t>Crowdfunding</a:t>
            </a:r>
            <a:r>
              <a:rPr lang="en-US" dirty="0" smtClean="0"/>
              <a:t>…What would you do if you got the Money?</a:t>
            </a:r>
            <a:endParaRPr lang="en-US" dirty="0"/>
          </a:p>
        </p:txBody>
      </p:sp>
      <p:pic>
        <p:nvPicPr>
          <p:cNvPr id="5" name="Content Placeholder 4" descr="Abraham_logo_05.jpg"/>
          <p:cNvPicPr>
            <a:picLocks noChangeAspect="1"/>
          </p:cNvPicPr>
          <p:nvPr/>
        </p:nvPicPr>
        <p:blipFill>
          <a:blip r:embed="rId3"/>
          <a:stretch>
            <a:fillRect/>
          </a:stretch>
        </p:blipFill>
        <p:spPr>
          <a:xfrm>
            <a:off x="8382000" y="5791200"/>
            <a:ext cx="609600" cy="643976"/>
          </a:xfrm>
          <a:prstGeom prst="rect">
            <a:avLst/>
          </a:prstGeom>
        </p:spPr>
      </p:pic>
    </p:spTree>
    <p:extLst>
      <p:ext uri="{BB962C8B-B14F-4D97-AF65-F5344CB8AC3E}">
        <p14:creationId xmlns:p14="http://schemas.microsoft.com/office/powerpoint/2010/main" xmlns="" val="30930507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81600"/>
          </a:xfrm>
        </p:spPr>
        <p:txBody>
          <a:bodyPr>
            <a:normAutofit/>
          </a:bodyPr>
          <a:lstStyle/>
          <a:p>
            <a:pPr marL="624078" lvl="0" indent="-514350" algn="ctr">
              <a:lnSpc>
                <a:spcPct val="150000"/>
              </a:lnSpc>
              <a:buFont typeface="+mj-lt"/>
              <a:buAutoNum type="arabicPeriod"/>
            </a:pPr>
            <a:r>
              <a:rPr lang="en-US" dirty="0" smtClean="0"/>
              <a:t>OPM (money)</a:t>
            </a:r>
          </a:p>
          <a:p>
            <a:pPr marL="624078" lvl="0" indent="-514350" algn="ctr">
              <a:lnSpc>
                <a:spcPct val="150000"/>
              </a:lnSpc>
              <a:buFont typeface="+mj-lt"/>
              <a:buAutoNum type="arabicPeriod"/>
            </a:pPr>
            <a:r>
              <a:rPr lang="en-US" dirty="0" smtClean="0"/>
              <a:t>OPT (time)</a:t>
            </a:r>
          </a:p>
          <a:p>
            <a:pPr marL="624078" lvl="0" indent="-514350" algn="ctr">
              <a:lnSpc>
                <a:spcPct val="150000"/>
              </a:lnSpc>
              <a:buFont typeface="+mj-lt"/>
              <a:buAutoNum type="arabicPeriod"/>
            </a:pPr>
            <a:r>
              <a:rPr lang="en-US" dirty="0" smtClean="0"/>
              <a:t>OPW (work)</a:t>
            </a:r>
          </a:p>
          <a:p>
            <a:pPr marL="624078" lvl="0" indent="-514350" algn="ctr">
              <a:lnSpc>
                <a:spcPct val="150000"/>
              </a:lnSpc>
              <a:buFont typeface="+mj-lt"/>
              <a:buAutoNum type="arabicPeriod"/>
            </a:pPr>
            <a:r>
              <a:rPr lang="en-US" dirty="0" smtClean="0"/>
              <a:t>OPE (experiences)</a:t>
            </a:r>
          </a:p>
          <a:p>
            <a:pPr marL="624078" lvl="0" indent="-514350" algn="ctr">
              <a:lnSpc>
                <a:spcPct val="150000"/>
              </a:lnSpc>
              <a:buFont typeface="+mj-lt"/>
              <a:buAutoNum type="arabicPeriod"/>
            </a:pPr>
            <a:r>
              <a:rPr lang="en-US" dirty="0" smtClean="0"/>
              <a:t>OPI (ideas)</a:t>
            </a:r>
          </a:p>
          <a:p>
            <a:pPr marL="624078" lvl="0" indent="-514350" algn="ctr">
              <a:lnSpc>
                <a:spcPct val="150000"/>
              </a:lnSpc>
              <a:buFont typeface="+mj-lt"/>
              <a:buAutoNum type="arabicPeriod"/>
            </a:pPr>
            <a:r>
              <a:rPr lang="en-US" dirty="0" smtClean="0"/>
              <a:t>OPD (distribution)</a:t>
            </a:r>
          </a:p>
          <a:p>
            <a:pPr marL="624078" lvl="0" indent="-514350" algn="ctr">
              <a:lnSpc>
                <a:spcPct val="150000"/>
              </a:lnSpc>
              <a:buFont typeface="+mj-lt"/>
              <a:buAutoNum type="arabicPeriod"/>
            </a:pPr>
            <a:r>
              <a:rPr lang="en-US" dirty="0" smtClean="0"/>
              <a:t>OPC (current customers)</a:t>
            </a:r>
          </a:p>
        </p:txBody>
      </p:sp>
      <p:sp>
        <p:nvSpPr>
          <p:cNvPr id="3" name="Slide Number Placeholder 2"/>
          <p:cNvSpPr>
            <a:spLocks noGrp="1"/>
          </p:cNvSpPr>
          <p:nvPr>
            <p:ph type="sldNum" sz="quarter" idx="12"/>
          </p:nvPr>
        </p:nvSpPr>
        <p:spPr>
          <a:xfrm>
            <a:off x="8382000" y="6407944"/>
            <a:ext cx="631032" cy="365125"/>
          </a:xfrm>
        </p:spPr>
        <p:txBody>
          <a:bodyPr/>
          <a:lstStyle/>
          <a:p>
            <a:fld id="{22355311-62E5-4A26-BBA8-8BE5EC55C6ED}" type="slidenum">
              <a:rPr lang="en-US" smtClean="0"/>
              <a:pPr/>
              <a:t>102</a:t>
            </a:fld>
            <a:endParaRPr lang="en-US" dirty="0"/>
          </a:p>
        </p:txBody>
      </p:sp>
      <p:sp>
        <p:nvSpPr>
          <p:cNvPr id="4" name="Title 3"/>
          <p:cNvSpPr>
            <a:spLocks noGrp="1"/>
          </p:cNvSpPr>
          <p:nvPr>
            <p:ph type="title"/>
          </p:nvPr>
        </p:nvSpPr>
        <p:spPr/>
        <p:txBody>
          <a:bodyPr>
            <a:normAutofit fontScale="90000"/>
          </a:bodyPr>
          <a:lstStyle/>
          <a:p>
            <a:pPr algn="ctr"/>
            <a:r>
              <a:rPr lang="en-US" u="sng" dirty="0" smtClean="0"/>
              <a:t>Be Resourceful:  Use Other Peoples…</a:t>
            </a:r>
            <a:endParaRPr lang="en-US" dirty="0"/>
          </a:p>
        </p:txBody>
      </p:sp>
      <p:pic>
        <p:nvPicPr>
          <p:cNvPr id="5" name="Content Placeholder 4" descr="Abraham_logo_05.jpg"/>
          <p:cNvPicPr>
            <a:picLocks noChangeAspect="1"/>
          </p:cNvPicPr>
          <p:nvPr/>
        </p:nvPicPr>
        <p:blipFill>
          <a:blip r:embed="rId3"/>
          <a:stretch>
            <a:fillRect/>
          </a:stretch>
        </p:blipFill>
        <p:spPr>
          <a:xfrm>
            <a:off x="7924800" y="5410200"/>
            <a:ext cx="1044477" cy="1103376"/>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Getting endorsements from names that mean something</a:t>
            </a:r>
          </a:p>
          <a:p>
            <a:endParaRPr lang="en-US" dirty="0"/>
          </a:p>
          <a:p>
            <a:r>
              <a:rPr lang="en-US" dirty="0"/>
              <a:t>Find or create a captive</a:t>
            </a:r>
          </a:p>
          <a:p>
            <a:endParaRPr lang="en-US" dirty="0"/>
          </a:p>
          <a:p>
            <a:r>
              <a:rPr lang="en-US" dirty="0"/>
              <a:t>Takeover, repurpose are packaged together another company's product and/or service niche market</a:t>
            </a:r>
          </a:p>
          <a:p>
            <a:endParaRPr lang="en-US" dirty="0"/>
          </a:p>
          <a:p>
            <a:r>
              <a:rPr lang="en-US" dirty="0"/>
              <a:t>Licensing</a:t>
            </a:r>
          </a:p>
          <a:p>
            <a:endParaRPr lang="en-US" dirty="0"/>
          </a:p>
          <a:p>
            <a:r>
              <a:rPr lang="en-US" dirty="0"/>
              <a:t>Use other people's unused assets</a:t>
            </a:r>
          </a:p>
          <a:p>
            <a:endParaRPr lang="en-US" dirty="0"/>
          </a:p>
          <a:p>
            <a:r>
              <a:rPr lang="en-US" dirty="0"/>
              <a:t>Repackaging your business with other </a:t>
            </a:r>
            <a:r>
              <a:rPr lang="en-US" dirty="0" smtClean="0"/>
              <a:t>companies</a:t>
            </a:r>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103</a:t>
            </a:fld>
            <a:endParaRPr lang="en-US" dirty="0"/>
          </a:p>
        </p:txBody>
      </p:sp>
      <p:sp>
        <p:nvSpPr>
          <p:cNvPr id="4" name="Title 3"/>
          <p:cNvSpPr>
            <a:spLocks noGrp="1"/>
          </p:cNvSpPr>
          <p:nvPr>
            <p:ph type="title"/>
          </p:nvPr>
        </p:nvSpPr>
        <p:spPr/>
        <p:txBody>
          <a:bodyPr>
            <a:normAutofit fontScale="90000"/>
          </a:bodyPr>
          <a:lstStyle/>
          <a:p>
            <a:r>
              <a:rPr lang="en-US" dirty="0" smtClean="0"/>
              <a:t>Partner with businesses Like Yours Or Complimentary</a:t>
            </a:r>
            <a:endParaRPr lang="en-US" dirty="0"/>
          </a:p>
        </p:txBody>
      </p:sp>
      <p:pic>
        <p:nvPicPr>
          <p:cNvPr id="5" name="Content Placeholder 4" descr="Abraham_logo_05.jpg"/>
          <p:cNvPicPr>
            <a:picLocks noChangeAspect="1"/>
          </p:cNvPicPr>
          <p:nvPr/>
        </p:nvPicPr>
        <p:blipFill>
          <a:blip r:embed="rId3"/>
          <a:stretch>
            <a:fillRect/>
          </a:stretch>
        </p:blipFill>
        <p:spPr>
          <a:xfrm>
            <a:off x="8229600" y="5638800"/>
            <a:ext cx="721324" cy="762000"/>
          </a:xfrm>
          <a:prstGeom prst="rect">
            <a:avLst/>
          </a:prstGeom>
        </p:spPr>
      </p:pic>
    </p:spTree>
    <p:extLst>
      <p:ext uri="{BB962C8B-B14F-4D97-AF65-F5344CB8AC3E}">
        <p14:creationId xmlns:p14="http://schemas.microsoft.com/office/powerpoint/2010/main" xmlns="" val="23894467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endParaRPr lang="en-US" dirty="0" smtClean="0"/>
          </a:p>
          <a:p>
            <a:pPr algn="ctr">
              <a:lnSpc>
                <a:spcPct val="200000"/>
              </a:lnSpc>
            </a:pPr>
            <a:r>
              <a:rPr lang="en-US" dirty="0" smtClean="0"/>
              <a:t>Motorcycle </a:t>
            </a:r>
            <a:r>
              <a:rPr lang="en-US" dirty="0"/>
              <a:t>Manufacturer in Asia</a:t>
            </a:r>
          </a:p>
          <a:p>
            <a:pPr algn="ctr"/>
            <a:r>
              <a:rPr lang="en-US" dirty="0" smtClean="0"/>
              <a:t>Icy Hot</a:t>
            </a:r>
          </a:p>
        </p:txBody>
      </p:sp>
      <p:sp>
        <p:nvSpPr>
          <p:cNvPr id="3" name="Slide Number Placeholder 2"/>
          <p:cNvSpPr>
            <a:spLocks noGrp="1"/>
          </p:cNvSpPr>
          <p:nvPr>
            <p:ph type="sldNum" sz="quarter" idx="12"/>
          </p:nvPr>
        </p:nvSpPr>
        <p:spPr/>
        <p:txBody>
          <a:bodyPr/>
          <a:lstStyle/>
          <a:p>
            <a:fld id="{F0926855-8391-4251-BB9B-7018D126B371}" type="slidenum">
              <a:rPr lang="en-US" smtClean="0"/>
              <a:pPr/>
              <a:t>104</a:t>
            </a:fld>
            <a:endParaRPr lang="en-US" dirty="0"/>
          </a:p>
        </p:txBody>
      </p:sp>
      <p:sp>
        <p:nvSpPr>
          <p:cNvPr id="4" name="Title 3"/>
          <p:cNvSpPr>
            <a:spLocks noGrp="1"/>
          </p:cNvSpPr>
          <p:nvPr>
            <p:ph type="title"/>
          </p:nvPr>
        </p:nvSpPr>
        <p:spPr/>
        <p:txBody>
          <a:bodyPr/>
          <a:lstStyle/>
          <a:p>
            <a:pPr algn="ctr"/>
            <a:r>
              <a:rPr lang="en-US" dirty="0" smtClean="0"/>
              <a:t>Stories</a:t>
            </a:r>
            <a:endParaRPr lang="en-US" dirty="0"/>
          </a:p>
        </p:txBody>
      </p:sp>
    </p:spTree>
    <p:extLst>
      <p:ext uri="{BB962C8B-B14F-4D97-AF65-F5344CB8AC3E}">
        <p14:creationId xmlns:p14="http://schemas.microsoft.com/office/powerpoint/2010/main" xmlns="" val="18306576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Autofit/>
          </a:bodyPr>
          <a:lstStyle/>
          <a:p>
            <a:pPr lvl="0">
              <a:lnSpc>
                <a:spcPct val="150000"/>
              </a:lnSpc>
            </a:pPr>
            <a:r>
              <a:rPr lang="en-US" altLang="ja-JP" sz="2200" dirty="0" smtClean="0"/>
              <a:t>1. You can use it to achieve advantages of scale, of scope, or of speed.</a:t>
            </a:r>
          </a:p>
          <a:p>
            <a:pPr lvl="0">
              <a:lnSpc>
                <a:spcPct val="150000"/>
              </a:lnSpc>
              <a:buNone/>
            </a:pPr>
            <a:endParaRPr lang="ja-JP" altLang="ja-JP" sz="2200" dirty="0" smtClean="0"/>
          </a:p>
          <a:p>
            <a:pPr lvl="0">
              <a:lnSpc>
                <a:spcPct val="150000"/>
              </a:lnSpc>
            </a:pPr>
            <a:r>
              <a:rPr lang="en-US" altLang="ja-JP" sz="2200" dirty="0" smtClean="0"/>
              <a:t>2. You can increase market penetration.</a:t>
            </a:r>
          </a:p>
          <a:p>
            <a:pPr lvl="0">
              <a:lnSpc>
                <a:spcPct val="150000"/>
              </a:lnSpc>
              <a:buNone/>
            </a:pPr>
            <a:endParaRPr lang="ja-JP" altLang="ja-JP" sz="2200" dirty="0" smtClean="0"/>
          </a:p>
          <a:p>
            <a:pPr lvl="0">
              <a:lnSpc>
                <a:spcPct val="150000"/>
              </a:lnSpc>
            </a:pPr>
            <a:r>
              <a:rPr lang="en-US" altLang="ja-JP" sz="2200" dirty="0" smtClean="0"/>
              <a:t>3. You can enhance your competitiveness in local, national and international markets.</a:t>
            </a:r>
          </a:p>
          <a:p>
            <a:pPr lvl="0">
              <a:lnSpc>
                <a:spcPct val="150000"/>
              </a:lnSpc>
              <a:buNone/>
            </a:pPr>
            <a:endParaRPr lang="ja-JP" altLang="ja-JP" sz="2200" dirty="0" smtClean="0"/>
          </a:p>
          <a:p>
            <a:pPr lvl="0">
              <a:lnSpc>
                <a:spcPct val="150000"/>
              </a:lnSpc>
            </a:pPr>
            <a:r>
              <a:rPr lang="en-US" altLang="ja-JP" sz="2200" dirty="0" smtClean="0"/>
              <a:t>4. You can enhance product development.</a:t>
            </a:r>
            <a:endParaRPr lang="ja-JP" altLang="ja-JP" sz="2200" dirty="0" smtClean="0"/>
          </a:p>
        </p:txBody>
      </p:sp>
      <p:sp>
        <p:nvSpPr>
          <p:cNvPr id="4" name="Title 3"/>
          <p:cNvSpPr>
            <a:spLocks noGrp="1"/>
          </p:cNvSpPr>
          <p:nvPr>
            <p:ph type="title"/>
          </p:nvPr>
        </p:nvSpPr>
        <p:spPr/>
        <p:txBody>
          <a:bodyPr>
            <a:noAutofit/>
          </a:bodyPr>
          <a:lstStyle/>
          <a:p>
            <a:pPr algn="ctr"/>
            <a:r>
              <a:rPr lang="en-US" altLang="ja-JP" sz="3200" u="sng" dirty="0" smtClean="0"/>
              <a:t>9 Major Benefits of a Strategic Alliance</a:t>
            </a:r>
            <a:endParaRPr lang="en-US" sz="3200" dirty="0"/>
          </a:p>
        </p:txBody>
      </p:sp>
      <p:pic>
        <p:nvPicPr>
          <p:cNvPr id="5" name="Content Placeholder 4" descr="Abraham_logo_05.jpg"/>
          <p:cNvPicPr>
            <a:picLocks noChangeAspect="1"/>
          </p:cNvPicPr>
          <p:nvPr/>
        </p:nvPicPr>
        <p:blipFill>
          <a:blip r:embed="rId3"/>
          <a:stretch>
            <a:fillRect/>
          </a:stretch>
        </p:blipFill>
        <p:spPr>
          <a:xfrm>
            <a:off x="7848600" y="5562600"/>
            <a:ext cx="1044477" cy="1103376"/>
          </a:xfrm>
          <a:prstGeom prst="rect">
            <a:avLst/>
          </a:prstGeom>
        </p:spPr>
      </p:pic>
      <p:sp>
        <p:nvSpPr>
          <p:cNvPr id="6" name="Slide Number Placeholder 5"/>
          <p:cNvSpPr>
            <a:spLocks noGrp="1"/>
          </p:cNvSpPr>
          <p:nvPr>
            <p:ph type="sldNum" sz="quarter" idx="12"/>
          </p:nvPr>
        </p:nvSpPr>
        <p:spPr/>
        <p:txBody>
          <a:bodyPr/>
          <a:lstStyle/>
          <a:p>
            <a:fld id="{FD954D1B-E3CC-473F-9400-93DD0D0118B5}" type="slidenum">
              <a:rPr lang="en-US" smtClean="0"/>
              <a:pPr/>
              <a:t>105</a:t>
            </a:fld>
            <a:endParaRPr lang="en-US"/>
          </a:p>
        </p:txBody>
      </p:sp>
    </p:spTree>
    <p:extLst>
      <p:ext uri="{BB962C8B-B14F-4D97-AF65-F5344CB8AC3E}">
        <p14:creationId xmlns:p14="http://schemas.microsoft.com/office/powerpoint/2010/main" xmlns="" val="21133239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48072"/>
          </a:xfrm>
        </p:spPr>
        <p:txBody>
          <a:bodyPr>
            <a:noAutofit/>
          </a:bodyPr>
          <a:lstStyle/>
          <a:p>
            <a:pPr lvl="0">
              <a:lnSpc>
                <a:spcPct val="170000"/>
              </a:lnSpc>
            </a:pPr>
            <a:r>
              <a:rPr lang="en-US" altLang="ja-JP" sz="2200" dirty="0" smtClean="0"/>
              <a:t>5. You can develop new business opportunities through products and services.</a:t>
            </a:r>
            <a:endParaRPr lang="ja-JP" altLang="ja-JP" sz="2200" dirty="0" smtClean="0"/>
          </a:p>
          <a:p>
            <a:pPr lvl="0">
              <a:lnSpc>
                <a:spcPct val="170000"/>
              </a:lnSpc>
            </a:pPr>
            <a:r>
              <a:rPr lang="en-US" altLang="ja-JP" sz="2200" dirty="0" smtClean="0"/>
              <a:t>6. You can create new businesses at will.</a:t>
            </a:r>
            <a:endParaRPr lang="ja-JP" altLang="ja-JP" sz="2200" dirty="0" smtClean="0"/>
          </a:p>
          <a:p>
            <a:pPr lvl="0">
              <a:lnSpc>
                <a:spcPct val="170000"/>
              </a:lnSpc>
            </a:pPr>
            <a:r>
              <a:rPr lang="en-US" altLang="ja-JP" sz="2200" dirty="0" smtClean="0"/>
              <a:t>7. You can get control of tangible and intangible assets.</a:t>
            </a:r>
            <a:endParaRPr lang="ja-JP" altLang="ja-JP" sz="2200" dirty="0" smtClean="0"/>
          </a:p>
          <a:p>
            <a:pPr lvl="0">
              <a:lnSpc>
                <a:spcPct val="170000"/>
              </a:lnSpc>
            </a:pPr>
            <a:r>
              <a:rPr lang="en-US" altLang="ja-JP" sz="2200" dirty="0" smtClean="0"/>
              <a:t>8. You can use strategic alliances and joint ventures to sharply reduce costs/increase profits.</a:t>
            </a:r>
            <a:endParaRPr lang="ja-JP" altLang="ja-JP" sz="2200" dirty="0" smtClean="0"/>
          </a:p>
          <a:p>
            <a:pPr lvl="0">
              <a:lnSpc>
                <a:spcPct val="170000"/>
              </a:lnSpc>
            </a:pPr>
            <a:r>
              <a:rPr lang="en-US" altLang="ja-JP" sz="2200" dirty="0" smtClean="0"/>
              <a:t>9. There are a lot of things that you can’t afford to do on your own.</a:t>
            </a:r>
            <a:endParaRPr lang="ja-JP" altLang="ja-JP" sz="2200" dirty="0" smtClean="0"/>
          </a:p>
        </p:txBody>
      </p:sp>
      <p:sp>
        <p:nvSpPr>
          <p:cNvPr id="4" name="Title 3"/>
          <p:cNvSpPr>
            <a:spLocks noGrp="1"/>
          </p:cNvSpPr>
          <p:nvPr>
            <p:ph type="title"/>
          </p:nvPr>
        </p:nvSpPr>
        <p:spPr/>
        <p:txBody>
          <a:bodyPr>
            <a:noAutofit/>
          </a:bodyPr>
          <a:lstStyle/>
          <a:p>
            <a:pPr algn="ctr"/>
            <a:r>
              <a:rPr lang="en-US" altLang="ja-JP" sz="3200" u="sng" dirty="0" smtClean="0"/>
              <a:t>9 Major Benefits of a Strategic Alliance</a:t>
            </a:r>
            <a:endParaRPr lang="en-US" sz="3200" dirty="0"/>
          </a:p>
        </p:txBody>
      </p:sp>
      <p:pic>
        <p:nvPicPr>
          <p:cNvPr id="5" name="Content Placeholder 4" descr="Abraham_logo_05.jpg"/>
          <p:cNvPicPr>
            <a:picLocks noChangeAspect="1"/>
          </p:cNvPicPr>
          <p:nvPr/>
        </p:nvPicPr>
        <p:blipFill>
          <a:blip r:embed="rId3"/>
          <a:stretch>
            <a:fillRect/>
          </a:stretch>
        </p:blipFill>
        <p:spPr>
          <a:xfrm>
            <a:off x="7848600" y="5562600"/>
            <a:ext cx="1044477" cy="1103376"/>
          </a:xfrm>
          <a:prstGeom prst="rect">
            <a:avLst/>
          </a:prstGeom>
        </p:spPr>
      </p:pic>
      <p:sp>
        <p:nvSpPr>
          <p:cNvPr id="6" name="Slide Number Placeholder 5"/>
          <p:cNvSpPr>
            <a:spLocks noGrp="1"/>
          </p:cNvSpPr>
          <p:nvPr>
            <p:ph type="sldNum" sz="quarter" idx="12"/>
          </p:nvPr>
        </p:nvSpPr>
        <p:spPr/>
        <p:txBody>
          <a:bodyPr/>
          <a:lstStyle/>
          <a:p>
            <a:fld id="{FD954D1B-E3CC-473F-9400-93DD0D0118B5}" type="slidenum">
              <a:rPr lang="en-US" smtClean="0"/>
              <a:pPr/>
              <a:t>106</a:t>
            </a:fld>
            <a:endParaRPr lang="en-US"/>
          </a:p>
        </p:txBody>
      </p:sp>
    </p:spTree>
    <p:extLst>
      <p:ext uri="{BB962C8B-B14F-4D97-AF65-F5344CB8AC3E}">
        <p14:creationId xmlns:p14="http://schemas.microsoft.com/office/powerpoint/2010/main" xmlns="" val="13918835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224272"/>
          </a:xfrm>
        </p:spPr>
        <p:txBody>
          <a:bodyPr>
            <a:noAutofit/>
          </a:bodyPr>
          <a:lstStyle/>
          <a:p>
            <a:pPr marL="852678" lvl="0" indent="-742950">
              <a:lnSpc>
                <a:spcPct val="150000"/>
              </a:lnSpc>
              <a:buFont typeface="+mj-lt"/>
              <a:buAutoNum type="arabicPeriod"/>
            </a:pPr>
            <a:endParaRPr lang="en-US" sz="1800" b="1" dirty="0" smtClean="0"/>
          </a:p>
          <a:p>
            <a:pPr marL="852678" lvl="0" indent="-742950">
              <a:lnSpc>
                <a:spcPct val="150000"/>
              </a:lnSpc>
              <a:buFont typeface="+mj-lt"/>
              <a:buAutoNum type="arabicPeriod"/>
            </a:pPr>
            <a:r>
              <a:rPr lang="en-US" sz="2000" b="1" dirty="0" smtClean="0"/>
              <a:t>Strategic alliances and joint ventures/resource leveraging deals --- once you understand the dynamics and mechanics, are easily established. </a:t>
            </a:r>
            <a:endParaRPr lang="en-US" sz="2000" dirty="0" smtClean="0"/>
          </a:p>
          <a:p>
            <a:pPr marL="852678" lvl="0" indent="-742950">
              <a:lnSpc>
                <a:spcPct val="150000"/>
              </a:lnSpc>
              <a:buFont typeface="+mj-lt"/>
              <a:buAutoNum type="arabicPeriod"/>
            </a:pPr>
            <a:r>
              <a:rPr lang="en-US" sz="2000" dirty="0" smtClean="0"/>
              <a:t>They only add to your own selling efforts (power of geometry).  </a:t>
            </a:r>
          </a:p>
          <a:p>
            <a:pPr marL="852678" lvl="0" indent="-742950">
              <a:lnSpc>
                <a:spcPct val="150000"/>
              </a:lnSpc>
              <a:buFont typeface="+mj-lt"/>
              <a:buAutoNum type="arabicPeriod"/>
            </a:pPr>
            <a:r>
              <a:rPr lang="en-US" sz="2000" b="1" dirty="0" smtClean="0"/>
              <a:t>It increases your sales massively, and thus your profitability.</a:t>
            </a:r>
            <a:endParaRPr lang="en-US" sz="2000" dirty="0" smtClean="0"/>
          </a:p>
          <a:p>
            <a:pPr marL="852678" lvl="0" indent="-742950">
              <a:lnSpc>
                <a:spcPct val="150000"/>
              </a:lnSpc>
              <a:buFont typeface="+mj-lt"/>
              <a:buAutoNum type="arabicPeriod"/>
            </a:pPr>
            <a:r>
              <a:rPr lang="en-US" sz="2000" dirty="0" smtClean="0"/>
              <a:t>It lowers the barrier of entry.</a:t>
            </a:r>
          </a:p>
          <a:p>
            <a:pPr marL="852678" lvl="0" indent="-742950">
              <a:lnSpc>
                <a:spcPct val="150000"/>
              </a:lnSpc>
              <a:buFont typeface="+mj-lt"/>
              <a:buAutoNum type="arabicPeriod"/>
            </a:pPr>
            <a:r>
              <a:rPr lang="en-US" sz="2000" b="1" dirty="0" smtClean="0"/>
              <a:t>It boosts your market presence.</a:t>
            </a:r>
            <a:r>
              <a:rPr lang="en-US" sz="2000" dirty="0" smtClean="0"/>
              <a:t>  </a:t>
            </a:r>
          </a:p>
        </p:txBody>
      </p:sp>
      <p:sp>
        <p:nvSpPr>
          <p:cNvPr id="3" name="Slide Number Placeholder 2"/>
          <p:cNvSpPr>
            <a:spLocks noGrp="1"/>
          </p:cNvSpPr>
          <p:nvPr>
            <p:ph type="sldNum" sz="quarter" idx="12"/>
          </p:nvPr>
        </p:nvSpPr>
        <p:spPr>
          <a:xfrm>
            <a:off x="8458200" y="6407944"/>
            <a:ext cx="554832" cy="365125"/>
          </a:xfrm>
        </p:spPr>
        <p:txBody>
          <a:bodyPr/>
          <a:lstStyle/>
          <a:p>
            <a:fld id="{F5700099-8689-43B0-83E0-29B3758FD75D}" type="slidenum">
              <a:rPr lang="en-US" smtClean="0"/>
              <a:pPr/>
              <a:t>107</a:t>
            </a:fld>
            <a:endParaRPr lang="en-US" dirty="0"/>
          </a:p>
        </p:txBody>
      </p:sp>
      <p:sp>
        <p:nvSpPr>
          <p:cNvPr id="4" name="Title 3"/>
          <p:cNvSpPr>
            <a:spLocks noGrp="1"/>
          </p:cNvSpPr>
          <p:nvPr>
            <p:ph type="title"/>
          </p:nvPr>
        </p:nvSpPr>
        <p:spPr/>
        <p:txBody>
          <a:bodyPr>
            <a:noAutofit/>
          </a:bodyPr>
          <a:lstStyle/>
          <a:p>
            <a:pPr algn="ctr"/>
            <a:r>
              <a:rPr lang="en-US" sz="3600" u="sng" dirty="0" smtClean="0"/>
              <a:t>43 Methods for Leveraging Other Business’s Relational Capital</a:t>
            </a:r>
            <a:endParaRPr lang="en-US" sz="3600" dirty="0"/>
          </a:p>
        </p:txBody>
      </p:sp>
      <p:pic>
        <p:nvPicPr>
          <p:cNvPr id="5" name="Content Placeholder 4" descr="Abraham_logo_05.jpg"/>
          <p:cNvPicPr>
            <a:picLocks noChangeAspect="1"/>
          </p:cNvPicPr>
          <p:nvPr/>
        </p:nvPicPr>
        <p:blipFill>
          <a:blip r:embed="rId3"/>
          <a:stretch>
            <a:fillRect/>
          </a:stretch>
        </p:blipFill>
        <p:spPr>
          <a:xfrm>
            <a:off x="7977678" y="5410201"/>
            <a:ext cx="937721" cy="990600"/>
          </a:xfrm>
          <a:prstGeom prst="rect">
            <a:avLst/>
          </a:prstGeom>
        </p:spPr>
      </p:pic>
    </p:spTree>
    <p:extLst>
      <p:ext uri="{BB962C8B-B14F-4D97-AF65-F5344CB8AC3E}">
        <p14:creationId xmlns:p14="http://schemas.microsoft.com/office/powerpoint/2010/main" xmlns="" val="6064111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852678" lvl="0" indent="-742950">
              <a:lnSpc>
                <a:spcPct val="150000"/>
              </a:lnSpc>
              <a:buAutoNum type="arabicPeriod" startAt="6"/>
            </a:pPr>
            <a:r>
              <a:rPr lang="en-US" sz="2800" dirty="0" smtClean="0"/>
              <a:t>It provides added value to clients.</a:t>
            </a:r>
          </a:p>
          <a:p>
            <a:pPr marL="852678" lvl="0" indent="-742950">
              <a:lnSpc>
                <a:spcPct val="150000"/>
              </a:lnSpc>
              <a:buAutoNum type="arabicPeriod" startAt="6"/>
            </a:pPr>
            <a:r>
              <a:rPr lang="en-US" sz="2800" b="1" dirty="0" smtClean="0"/>
              <a:t>It contributes substantially to perceived client benefits.</a:t>
            </a:r>
          </a:p>
          <a:p>
            <a:pPr marL="852678" lvl="0" indent="-742950">
              <a:lnSpc>
                <a:spcPct val="150000"/>
              </a:lnSpc>
              <a:buAutoNum type="arabicPeriod" startAt="6"/>
            </a:pPr>
            <a:r>
              <a:rPr lang="en-US" sz="2800" dirty="0" smtClean="0"/>
              <a:t>You can enter emerging markets instantly.</a:t>
            </a:r>
          </a:p>
          <a:p>
            <a:pPr marL="852678" lvl="0" indent="-742950">
              <a:lnSpc>
                <a:spcPct val="150000"/>
              </a:lnSpc>
              <a:buAutoNum type="arabicPeriod" startAt="6"/>
            </a:pPr>
            <a:r>
              <a:rPr lang="en-US" sz="2800" b="1" dirty="0" smtClean="0"/>
              <a:t>It expands your horizons, goals, aspirations, vision.</a:t>
            </a:r>
            <a:endParaRPr lang="en-US" dirty="0"/>
          </a:p>
        </p:txBody>
      </p:sp>
      <p:sp>
        <p:nvSpPr>
          <p:cNvPr id="3" name="Title 2"/>
          <p:cNvSpPr>
            <a:spLocks noGrp="1"/>
          </p:cNvSpPr>
          <p:nvPr>
            <p:ph type="title"/>
          </p:nvPr>
        </p:nvSpPr>
        <p:spPr/>
        <p:txBody>
          <a:bodyPr>
            <a:noAutofit/>
          </a:bodyPr>
          <a:lstStyle/>
          <a:p>
            <a:pPr algn="ctr"/>
            <a:r>
              <a:rPr lang="en-US" sz="3600" u="sng" dirty="0" smtClean="0"/>
              <a:t>43 Methods for Leveraging Other Business’s Relational Capital</a:t>
            </a:r>
            <a:endParaRPr lang="en-US" sz="3600"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108</a:t>
            </a:fld>
            <a:endParaRPr lang="en-US" dirty="0"/>
          </a:p>
        </p:txBody>
      </p:sp>
      <p:pic>
        <p:nvPicPr>
          <p:cNvPr id="6" name="Content Placeholder 4" descr="Abraham_logo_05.jpg"/>
          <p:cNvPicPr>
            <a:picLocks noChangeAspect="1"/>
          </p:cNvPicPr>
          <p:nvPr/>
        </p:nvPicPr>
        <p:blipFill>
          <a:blip r:embed="rId3"/>
          <a:stretch>
            <a:fillRect/>
          </a:stretch>
        </p:blipFill>
        <p:spPr>
          <a:xfrm>
            <a:off x="8382000" y="5837323"/>
            <a:ext cx="533399" cy="563478"/>
          </a:xfrm>
          <a:prstGeom prst="rect">
            <a:avLst/>
          </a:prstGeom>
        </p:spPr>
      </p:pic>
    </p:spTree>
    <p:extLst>
      <p:ext uri="{BB962C8B-B14F-4D97-AF65-F5344CB8AC3E}">
        <p14:creationId xmlns:p14="http://schemas.microsoft.com/office/powerpoint/2010/main" xmlns="" val="16662206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66800"/>
            <a:ext cx="8229600" cy="5224272"/>
          </a:xfrm>
        </p:spPr>
        <p:txBody>
          <a:bodyPr>
            <a:normAutofit fontScale="92500" lnSpcReduction="10000"/>
          </a:bodyPr>
          <a:lstStyle/>
          <a:p>
            <a:pPr lvl="0">
              <a:buNone/>
            </a:pPr>
            <a:endParaRPr lang="en-US" sz="1800" b="1" dirty="0" smtClean="0"/>
          </a:p>
          <a:p>
            <a:pPr marL="452628" lvl="0" indent="-342900">
              <a:lnSpc>
                <a:spcPct val="150000"/>
              </a:lnSpc>
              <a:buAutoNum type="arabicPeriod" startAt="10"/>
            </a:pPr>
            <a:r>
              <a:rPr lang="en-US" sz="2900" b="1" dirty="0" smtClean="0"/>
              <a:t> You get to speed your access to wide varieties of new markets.</a:t>
            </a:r>
          </a:p>
          <a:p>
            <a:pPr marL="452628" lvl="0" indent="-342900">
              <a:lnSpc>
                <a:spcPct val="150000"/>
              </a:lnSpc>
              <a:buAutoNum type="arabicPeriod" startAt="10"/>
            </a:pPr>
            <a:r>
              <a:rPr lang="en-US" sz="2900" dirty="0" smtClean="0"/>
              <a:t> You can expand beyond your geographic boundaries</a:t>
            </a:r>
          </a:p>
          <a:p>
            <a:pPr marL="452628" lvl="0" indent="-342900">
              <a:lnSpc>
                <a:spcPct val="150000"/>
              </a:lnSpc>
              <a:buAutoNum type="arabicPeriod" startAt="10"/>
            </a:pPr>
            <a:r>
              <a:rPr lang="en-US" sz="2900" b="1" dirty="0" smtClean="0"/>
              <a:t> You can gain a foothold in international/niche markets.</a:t>
            </a:r>
            <a:r>
              <a:rPr lang="en-US" sz="2900" dirty="0" smtClean="0"/>
              <a:t>  </a:t>
            </a:r>
          </a:p>
          <a:p>
            <a:pPr marL="452628" lvl="0" indent="-342900">
              <a:lnSpc>
                <a:spcPct val="150000"/>
              </a:lnSpc>
              <a:buAutoNum type="arabicPeriod" startAt="10"/>
            </a:pPr>
            <a:r>
              <a:rPr lang="en-US" sz="2900" dirty="0" smtClean="0"/>
              <a:t> You can control other people’s markets.</a:t>
            </a:r>
          </a:p>
          <a:p>
            <a:pPr marL="452628" lvl="0" indent="-342900">
              <a:lnSpc>
                <a:spcPct val="150000"/>
              </a:lnSpc>
              <a:buAutoNum type="arabicPeriod" startAt="10"/>
            </a:pPr>
            <a:r>
              <a:rPr lang="en-US" sz="2900" b="1" dirty="0" smtClean="0"/>
              <a:t> You can gain a competitive advantage. </a:t>
            </a:r>
          </a:p>
        </p:txBody>
      </p:sp>
      <p:sp>
        <p:nvSpPr>
          <p:cNvPr id="3" name="Slide Number Placeholder 2"/>
          <p:cNvSpPr>
            <a:spLocks noGrp="1"/>
          </p:cNvSpPr>
          <p:nvPr>
            <p:ph type="sldNum" sz="quarter" idx="12"/>
          </p:nvPr>
        </p:nvSpPr>
        <p:spPr>
          <a:xfrm>
            <a:off x="8382000" y="6407944"/>
            <a:ext cx="631032" cy="365125"/>
          </a:xfrm>
        </p:spPr>
        <p:txBody>
          <a:bodyPr/>
          <a:lstStyle/>
          <a:p>
            <a:fld id="{F5700099-8689-43B0-83E0-29B3758FD75D}" type="slidenum">
              <a:rPr lang="en-US" smtClean="0"/>
              <a:pPr/>
              <a:t>109</a:t>
            </a:fld>
            <a:endParaRPr lang="en-US" dirty="0"/>
          </a:p>
        </p:txBody>
      </p:sp>
      <p:sp>
        <p:nvSpPr>
          <p:cNvPr id="4" name="Title 3"/>
          <p:cNvSpPr>
            <a:spLocks noGrp="1"/>
          </p:cNvSpPr>
          <p:nvPr>
            <p:ph type="title"/>
          </p:nvPr>
        </p:nvSpPr>
        <p:spPr/>
        <p:txBody>
          <a:bodyPr>
            <a:noAutofit/>
          </a:bodyPr>
          <a:lstStyle/>
          <a:p>
            <a:pPr algn="ctr"/>
            <a:r>
              <a:rPr lang="en-US" sz="3600" u="sng" dirty="0" smtClean="0"/>
              <a:t>43 Methods for Leveraging Other Business’s Relational Capital</a:t>
            </a:r>
            <a:endParaRPr lang="en-US" sz="3600" dirty="0"/>
          </a:p>
        </p:txBody>
      </p:sp>
      <p:pic>
        <p:nvPicPr>
          <p:cNvPr id="5" name="Content Placeholder 4" descr="Abraham_logo_05.jpg"/>
          <p:cNvPicPr>
            <a:picLocks noChangeAspect="1"/>
          </p:cNvPicPr>
          <p:nvPr/>
        </p:nvPicPr>
        <p:blipFill>
          <a:blip r:embed="rId3"/>
          <a:stretch>
            <a:fillRect/>
          </a:stretch>
        </p:blipFill>
        <p:spPr>
          <a:xfrm>
            <a:off x="7977678" y="5410201"/>
            <a:ext cx="937721" cy="990600"/>
          </a:xfrm>
          <a:prstGeom prst="rect">
            <a:avLst/>
          </a:prstGeom>
        </p:spPr>
      </p:pic>
    </p:spTree>
    <p:extLst>
      <p:ext uri="{BB962C8B-B14F-4D97-AF65-F5344CB8AC3E}">
        <p14:creationId xmlns:p14="http://schemas.microsoft.com/office/powerpoint/2010/main" xmlns="" val="167384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5029200"/>
          </a:xfrm>
        </p:spPr>
        <p:txBody>
          <a:bodyPr>
            <a:normAutofit fontScale="70000" lnSpcReduction="20000"/>
          </a:bodyPr>
          <a:lstStyle/>
          <a:p>
            <a:pPr>
              <a:buNone/>
            </a:pPr>
            <a:r>
              <a:rPr lang="en-US" dirty="0" smtClean="0">
                <a:latin typeface="+mj-lt"/>
              </a:rPr>
              <a:t>  </a:t>
            </a:r>
            <a:endParaRPr lang="en-US" sz="4100" dirty="0" smtClean="0">
              <a:latin typeface="+mj-lt"/>
            </a:endParaRPr>
          </a:p>
          <a:p>
            <a:pPr>
              <a:buNone/>
            </a:pPr>
            <a:r>
              <a:rPr lang="en-US" sz="4100" i="1" dirty="0" smtClean="0">
                <a:latin typeface="+mj-lt"/>
                <a:cs typeface="Times New Roman" pitchFamily="18" charset="0"/>
              </a:rPr>
              <a:t>	There are unsophisticated projects that no one can yet pull the trigger on. There are media-friendly and media cynical---and media agnostic people—covering this – </a:t>
            </a:r>
          </a:p>
          <a:p>
            <a:pPr>
              <a:buNone/>
            </a:pPr>
            <a:r>
              <a:rPr lang="en-US" sz="4100" i="1" dirty="0" smtClean="0">
                <a:latin typeface="+mj-lt"/>
                <a:cs typeface="Times New Roman" pitchFamily="18" charset="0"/>
              </a:rPr>
              <a:t>	</a:t>
            </a:r>
          </a:p>
          <a:p>
            <a:pPr>
              <a:buNone/>
            </a:pPr>
            <a:r>
              <a:rPr lang="en-US" sz="4100" i="1" dirty="0" smtClean="0">
                <a:latin typeface="+mj-lt"/>
                <a:cs typeface="Times New Roman" pitchFamily="18" charset="0"/>
              </a:rPr>
              <a:t>	</a:t>
            </a:r>
            <a:r>
              <a:rPr lang="en-US" sz="4100" dirty="0" smtClean="0">
                <a:latin typeface="+mj-lt"/>
                <a:cs typeface="Times New Roman" pitchFamily="18" charset="0"/>
              </a:rPr>
              <a:t>Oh yes, there are socially passionate, causally focused</a:t>
            </a:r>
            <a:r>
              <a:rPr lang="en-US" sz="4100" dirty="0">
                <a:latin typeface="+mj-lt"/>
                <a:cs typeface="Times New Roman" pitchFamily="18" charset="0"/>
              </a:rPr>
              <a:t> </a:t>
            </a:r>
            <a:r>
              <a:rPr lang="en-US" sz="4100" dirty="0" smtClean="0">
                <a:latin typeface="+mj-lt"/>
                <a:cs typeface="Times New Roman" pitchFamily="18" charset="0"/>
              </a:rPr>
              <a:t>and sociopathic</a:t>
            </a:r>
          </a:p>
          <a:p>
            <a:pPr>
              <a:buNone/>
            </a:pPr>
            <a:r>
              <a:rPr lang="en-US" sz="4100" dirty="0" smtClean="0">
                <a:latin typeface="+mj-lt"/>
              </a:rPr>
              <a:t> </a:t>
            </a:r>
          </a:p>
          <a:p>
            <a:pPr>
              <a:buNone/>
            </a:pPr>
            <a:endParaRPr lang="en-US" dirty="0" smtClean="0">
              <a:latin typeface="+mj-lt"/>
            </a:endParaRPr>
          </a:p>
          <a:p>
            <a:pPr>
              <a:buNone/>
            </a:pPr>
            <a:r>
              <a:rPr lang="en-US" dirty="0" smtClean="0">
                <a:latin typeface="+mj-lt"/>
              </a:rPr>
              <a:t>	</a:t>
            </a:r>
          </a:p>
          <a:p>
            <a:pPr>
              <a:buNone/>
            </a:pPr>
            <a:endParaRPr lang="en-US" dirty="0" smtClean="0">
              <a:latin typeface="+mj-lt"/>
            </a:endParaRPr>
          </a:p>
          <a:p>
            <a:pPr>
              <a:buNone/>
            </a:pPr>
            <a:r>
              <a:rPr lang="en-US" dirty="0" smtClean="0">
                <a:latin typeface="+mj-lt"/>
              </a:rPr>
              <a:t>	</a:t>
            </a:r>
          </a:p>
        </p:txBody>
      </p:sp>
      <p:sp>
        <p:nvSpPr>
          <p:cNvPr id="4" name="Slide Number Placeholder 3"/>
          <p:cNvSpPr>
            <a:spLocks noGrp="1"/>
          </p:cNvSpPr>
          <p:nvPr>
            <p:ph type="sldNum" sz="quarter" idx="12"/>
          </p:nvPr>
        </p:nvSpPr>
        <p:spPr/>
        <p:txBody>
          <a:bodyPr/>
          <a:lstStyle/>
          <a:p>
            <a:fld id="{F0926855-8391-4251-BB9B-7018D126B371}" type="slidenum">
              <a:rPr lang="en-US" smtClean="0"/>
              <a:pPr/>
              <a:t>11</a:t>
            </a:fld>
            <a:endParaRPr lang="en-US" dirty="0"/>
          </a:p>
        </p:txBody>
      </p:sp>
      <p:sp>
        <p:nvSpPr>
          <p:cNvPr id="2" name="Title 1"/>
          <p:cNvSpPr>
            <a:spLocks noGrp="1"/>
          </p:cNvSpPr>
          <p:nvPr>
            <p:ph type="title"/>
          </p:nvPr>
        </p:nvSpPr>
        <p:spPr>
          <a:xfrm>
            <a:off x="1600200" y="685800"/>
            <a:ext cx="8229600" cy="1143000"/>
          </a:xfrm>
        </p:spPr>
        <p:txBody>
          <a:bodyPr>
            <a:normAutofit fontScale="90000"/>
          </a:bodyPr>
          <a:lstStyle/>
          <a:p>
            <a:r>
              <a:rPr lang="en-US" dirty="0" smtClean="0"/>
              <a:t>When Worlds  Collide!!!</a:t>
            </a:r>
            <a:br>
              <a:rPr lang="en-US" dirty="0" smtClean="0"/>
            </a:br>
            <a:r>
              <a:rPr lang="en-US" dirty="0" smtClean="0"/>
              <a:t> </a:t>
            </a:r>
            <a:br>
              <a:rPr lang="en-US" dirty="0" smtClean="0"/>
            </a:br>
            <a:endParaRPr lang="en-US" u="sng" dirty="0">
              <a:latin typeface="+mn-lt"/>
            </a:endParaRPr>
          </a:p>
        </p:txBody>
      </p:sp>
      <p:pic>
        <p:nvPicPr>
          <p:cNvPr id="5" name="Content Placeholder 4" descr="Abraham_logo_05.jpg"/>
          <p:cNvPicPr>
            <a:picLocks noChangeAspect="1"/>
          </p:cNvPicPr>
          <p:nvPr/>
        </p:nvPicPr>
        <p:blipFill>
          <a:blip r:embed="rId3"/>
          <a:stretch>
            <a:fillRect/>
          </a:stretch>
        </p:blipFill>
        <p:spPr>
          <a:xfrm>
            <a:off x="8201127" y="5867400"/>
            <a:ext cx="539550" cy="569976"/>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624078" indent="-514350">
              <a:lnSpc>
                <a:spcPct val="150000"/>
              </a:lnSpc>
              <a:buAutoNum type="arabicPeriod" startAt="15"/>
            </a:pPr>
            <a:r>
              <a:rPr lang="en-US" sz="2800" dirty="0" smtClean="0"/>
              <a:t>You can rapidly overpower the competition</a:t>
            </a:r>
            <a:r>
              <a:rPr lang="en-US" sz="2800" b="1" dirty="0" smtClean="0"/>
              <a:t>.</a:t>
            </a:r>
          </a:p>
          <a:p>
            <a:pPr marL="624078" indent="-514350">
              <a:lnSpc>
                <a:spcPct val="150000"/>
              </a:lnSpc>
              <a:buAutoNum type="arabicPeriod" startAt="15"/>
            </a:pPr>
            <a:r>
              <a:rPr lang="en-US" sz="2800" b="1" dirty="0" smtClean="0"/>
              <a:t>You can joint market with people and share the cost.</a:t>
            </a:r>
          </a:p>
          <a:p>
            <a:pPr marL="624078" indent="-514350">
              <a:lnSpc>
                <a:spcPct val="150000"/>
              </a:lnSpc>
              <a:buAutoNum type="arabicPeriod" startAt="15"/>
            </a:pPr>
            <a:r>
              <a:rPr lang="en-US" sz="2800" b="1" dirty="0" smtClean="0"/>
              <a:t>Joint selling or distribution</a:t>
            </a:r>
          </a:p>
          <a:p>
            <a:pPr marL="624078" indent="-514350">
              <a:lnSpc>
                <a:spcPct val="150000"/>
              </a:lnSpc>
              <a:buAutoNum type="arabicPeriod" startAt="15"/>
            </a:pPr>
            <a:r>
              <a:rPr lang="en-US" sz="2800" b="1" dirty="0" smtClean="0"/>
              <a:t>You can collaborate to design new products or combinations with other people, </a:t>
            </a:r>
            <a:r>
              <a:rPr lang="en-US" sz="2800" dirty="0" smtClean="0"/>
              <a:t>using THEIR resources, technology, staff, talent</a:t>
            </a:r>
            <a:r>
              <a:rPr lang="en-US" sz="2800" b="1" dirty="0" smtClean="0"/>
              <a:t>.  </a:t>
            </a:r>
          </a:p>
          <a:p>
            <a:pPr marL="624078" indent="-514350">
              <a:lnSpc>
                <a:spcPct val="150000"/>
              </a:lnSpc>
              <a:buAutoNum type="arabicPeriod" startAt="15"/>
            </a:pPr>
            <a:r>
              <a:rPr lang="en-US" sz="2800" dirty="0" smtClean="0"/>
              <a:t>You’ve got total flexibility in the way you operate.</a:t>
            </a:r>
          </a:p>
        </p:txBody>
      </p:sp>
      <p:sp>
        <p:nvSpPr>
          <p:cNvPr id="3" name="Title 2"/>
          <p:cNvSpPr>
            <a:spLocks noGrp="1"/>
          </p:cNvSpPr>
          <p:nvPr>
            <p:ph type="title"/>
          </p:nvPr>
        </p:nvSpPr>
        <p:spPr>
          <a:xfrm>
            <a:off x="457200" y="304800"/>
            <a:ext cx="8229600" cy="1143000"/>
          </a:xfrm>
        </p:spPr>
        <p:txBody>
          <a:bodyPr>
            <a:noAutofit/>
          </a:bodyPr>
          <a:lstStyle/>
          <a:p>
            <a:pPr algn="ctr"/>
            <a:r>
              <a:rPr lang="en-US" sz="3600" u="sng" dirty="0" smtClean="0"/>
              <a:t>43 Methods for Leveraging Other Business’s Relational Capital</a:t>
            </a:r>
            <a:endParaRPr lang="en-US" sz="3600"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110</a:t>
            </a:fld>
            <a:endParaRPr lang="en-US" dirty="0"/>
          </a:p>
        </p:txBody>
      </p:sp>
      <p:pic>
        <p:nvPicPr>
          <p:cNvPr id="5" name="Content Placeholder 4" descr="Abraham_logo_05.jpg"/>
          <p:cNvPicPr>
            <a:picLocks noChangeAspect="1"/>
          </p:cNvPicPr>
          <p:nvPr/>
        </p:nvPicPr>
        <p:blipFill>
          <a:blip r:embed="rId3"/>
          <a:stretch>
            <a:fillRect/>
          </a:stretch>
        </p:blipFill>
        <p:spPr>
          <a:xfrm>
            <a:off x="8382000" y="5837323"/>
            <a:ext cx="533399" cy="563478"/>
          </a:xfrm>
          <a:prstGeom prst="rect">
            <a:avLst/>
          </a:prstGeom>
        </p:spPr>
      </p:pic>
    </p:spTree>
    <p:extLst>
      <p:ext uri="{BB962C8B-B14F-4D97-AF65-F5344CB8AC3E}">
        <p14:creationId xmlns:p14="http://schemas.microsoft.com/office/powerpoint/2010/main" xmlns="" val="11039525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48072"/>
          </a:xfrm>
        </p:spPr>
        <p:txBody>
          <a:bodyPr>
            <a:normAutofit/>
          </a:bodyPr>
          <a:lstStyle/>
          <a:p>
            <a:pPr marL="624078" indent="-514350">
              <a:buAutoNum type="arabicPeriod" startAt="20"/>
            </a:pPr>
            <a:endParaRPr lang="en-US" b="1" dirty="0" smtClean="0"/>
          </a:p>
          <a:p>
            <a:pPr marL="624078" indent="-514350">
              <a:lnSpc>
                <a:spcPct val="120000"/>
              </a:lnSpc>
              <a:buAutoNum type="arabicPeriod" startAt="20"/>
            </a:pPr>
            <a:r>
              <a:rPr lang="en-US" sz="2800" b="1" dirty="0" smtClean="0"/>
              <a:t>It’s less risky.</a:t>
            </a:r>
          </a:p>
          <a:p>
            <a:pPr marL="624078" indent="-514350">
              <a:lnSpc>
                <a:spcPct val="120000"/>
              </a:lnSpc>
              <a:buAutoNum type="arabicPeriod" startAt="20"/>
            </a:pPr>
            <a:r>
              <a:rPr lang="en-US" sz="2800" b="1" dirty="0" smtClean="0"/>
              <a:t>Requires less/no cash</a:t>
            </a:r>
            <a:r>
              <a:rPr lang="en-US" sz="2800" dirty="0" smtClean="0"/>
              <a:t>; you give away no equity, either.</a:t>
            </a:r>
          </a:p>
          <a:p>
            <a:pPr marL="624078" indent="-514350">
              <a:lnSpc>
                <a:spcPct val="120000"/>
              </a:lnSpc>
              <a:buAutoNum type="arabicPeriod" startAt="20"/>
            </a:pPr>
            <a:r>
              <a:rPr lang="en-US" sz="2800" b="1" dirty="0" smtClean="0"/>
              <a:t>You can acquire a technology license.</a:t>
            </a:r>
          </a:p>
          <a:p>
            <a:pPr marL="624078" indent="-514350">
              <a:lnSpc>
                <a:spcPct val="120000"/>
              </a:lnSpc>
              <a:buAutoNum type="arabicPeriod" startAt="20"/>
            </a:pPr>
            <a:r>
              <a:rPr lang="en-US" sz="2800" dirty="0" smtClean="0"/>
              <a:t>You can get research and development done for you free.</a:t>
            </a:r>
          </a:p>
          <a:p>
            <a:pPr marL="624078" indent="-514350">
              <a:lnSpc>
                <a:spcPct val="120000"/>
              </a:lnSpc>
              <a:buAutoNum type="arabicPeriod" startAt="20"/>
            </a:pPr>
            <a:r>
              <a:rPr lang="en-US" sz="2800" b="1" dirty="0" smtClean="0"/>
              <a:t>You can access knowledge and expertise/talent beyond company borders</a:t>
            </a:r>
            <a:r>
              <a:rPr lang="en-US" sz="2800" dirty="0" smtClean="0"/>
              <a:t>.</a:t>
            </a:r>
          </a:p>
        </p:txBody>
      </p:sp>
      <p:sp>
        <p:nvSpPr>
          <p:cNvPr id="3" name="Slide Number Placeholder 2"/>
          <p:cNvSpPr>
            <a:spLocks noGrp="1"/>
          </p:cNvSpPr>
          <p:nvPr>
            <p:ph type="sldNum" sz="quarter" idx="12"/>
          </p:nvPr>
        </p:nvSpPr>
        <p:spPr>
          <a:xfrm>
            <a:off x="8382000" y="6407944"/>
            <a:ext cx="631032" cy="365125"/>
          </a:xfrm>
        </p:spPr>
        <p:txBody>
          <a:bodyPr/>
          <a:lstStyle/>
          <a:p>
            <a:fld id="{F5700099-8689-43B0-83E0-29B3758FD75D}" type="slidenum">
              <a:rPr lang="en-US" smtClean="0"/>
              <a:pPr/>
              <a:t>111</a:t>
            </a:fld>
            <a:endParaRPr lang="en-US" dirty="0"/>
          </a:p>
        </p:txBody>
      </p:sp>
      <p:sp>
        <p:nvSpPr>
          <p:cNvPr id="4" name="Title 3"/>
          <p:cNvSpPr>
            <a:spLocks noGrp="1"/>
          </p:cNvSpPr>
          <p:nvPr>
            <p:ph type="title"/>
          </p:nvPr>
        </p:nvSpPr>
        <p:spPr/>
        <p:txBody>
          <a:bodyPr>
            <a:noAutofit/>
          </a:bodyPr>
          <a:lstStyle/>
          <a:p>
            <a:pPr algn="ctr"/>
            <a:r>
              <a:rPr lang="en-US" sz="3600" u="sng" dirty="0" smtClean="0"/>
              <a:t>43 Methods for Leveraging Other Business’s Relational Capital</a:t>
            </a:r>
            <a:endParaRPr lang="en-US" sz="3600" dirty="0"/>
          </a:p>
        </p:txBody>
      </p:sp>
    </p:spTree>
    <p:extLst>
      <p:ext uri="{BB962C8B-B14F-4D97-AF65-F5344CB8AC3E}">
        <p14:creationId xmlns:p14="http://schemas.microsoft.com/office/powerpoint/2010/main" xmlns="" val="29687460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normAutofit fontScale="92500" lnSpcReduction="10000"/>
          </a:bodyPr>
          <a:lstStyle/>
          <a:p>
            <a:pPr marL="624078" indent="-514350">
              <a:lnSpc>
                <a:spcPct val="120000"/>
              </a:lnSpc>
              <a:buAutoNum type="arabicPeriod" startAt="25"/>
            </a:pPr>
            <a:r>
              <a:rPr lang="en-US" sz="2800" b="1" dirty="0" smtClean="0"/>
              <a:t>It can strengthen YOUR expertise</a:t>
            </a:r>
            <a:r>
              <a:rPr lang="en-US" sz="2800" dirty="0" smtClean="0"/>
              <a:t> in an industry as a result of the relationship association.  </a:t>
            </a:r>
          </a:p>
          <a:p>
            <a:pPr marL="624078" indent="-514350">
              <a:lnSpc>
                <a:spcPct val="120000"/>
              </a:lnSpc>
              <a:buAutoNum type="arabicPeriod" startAt="25"/>
            </a:pPr>
            <a:r>
              <a:rPr lang="en-US" sz="2800" b="1" dirty="0" smtClean="0"/>
              <a:t>It extends your product/service offerings. </a:t>
            </a:r>
          </a:p>
          <a:p>
            <a:pPr marL="624078" indent="-514350">
              <a:lnSpc>
                <a:spcPct val="120000"/>
              </a:lnSpc>
              <a:buAutoNum type="arabicPeriod" startAt="25"/>
            </a:pPr>
            <a:r>
              <a:rPr lang="en-US" sz="2800" dirty="0" smtClean="0"/>
              <a:t>Widens your scope of innovation </a:t>
            </a:r>
          </a:p>
          <a:p>
            <a:pPr marL="624078" indent="-514350">
              <a:lnSpc>
                <a:spcPct val="120000"/>
              </a:lnSpc>
              <a:buAutoNum type="arabicPeriod" startAt="25"/>
            </a:pPr>
            <a:r>
              <a:rPr lang="en-US" sz="2800" b="1" dirty="0" smtClean="0"/>
              <a:t>You can secure your position as front runner in your market any new/niche markets you address.  </a:t>
            </a:r>
          </a:p>
          <a:p>
            <a:pPr marL="624078" indent="-514350">
              <a:lnSpc>
                <a:spcPct val="120000"/>
              </a:lnSpc>
              <a:buAutoNum type="arabicPeriod" startAt="25"/>
            </a:pPr>
            <a:r>
              <a:rPr lang="en-US" sz="2800" b="1" dirty="0" smtClean="0"/>
              <a:t>You can provide marketing or selling</a:t>
            </a:r>
            <a:r>
              <a:rPr lang="en-US" sz="2800" dirty="0" smtClean="0"/>
              <a:t>, or have someone else provide marketing or selling.  </a:t>
            </a:r>
          </a:p>
          <a:p>
            <a:endParaRPr lang="en-US" dirty="0"/>
          </a:p>
        </p:txBody>
      </p:sp>
      <p:sp>
        <p:nvSpPr>
          <p:cNvPr id="3" name="Title 2"/>
          <p:cNvSpPr>
            <a:spLocks noGrp="1"/>
          </p:cNvSpPr>
          <p:nvPr>
            <p:ph type="title"/>
          </p:nvPr>
        </p:nvSpPr>
        <p:spPr/>
        <p:txBody>
          <a:bodyPr>
            <a:noAutofit/>
          </a:bodyPr>
          <a:lstStyle/>
          <a:p>
            <a:pPr algn="ctr"/>
            <a:r>
              <a:rPr lang="en-US" sz="3600" u="sng" dirty="0" smtClean="0"/>
              <a:t>43 Methods for Leveraging Other Business’s Relational Capital</a:t>
            </a:r>
            <a:endParaRPr lang="en-US" sz="3600"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112</a:t>
            </a:fld>
            <a:endParaRPr lang="en-US" dirty="0"/>
          </a:p>
        </p:txBody>
      </p:sp>
      <p:pic>
        <p:nvPicPr>
          <p:cNvPr id="5" name="Content Placeholder 4" descr="Abraham_logo_05.jpg"/>
          <p:cNvPicPr>
            <a:picLocks noChangeAspect="1"/>
          </p:cNvPicPr>
          <p:nvPr/>
        </p:nvPicPr>
        <p:blipFill>
          <a:blip r:embed="rId3"/>
          <a:stretch>
            <a:fillRect/>
          </a:stretch>
        </p:blipFill>
        <p:spPr>
          <a:xfrm>
            <a:off x="8382000" y="5837323"/>
            <a:ext cx="533399" cy="563478"/>
          </a:xfrm>
          <a:prstGeom prst="rect">
            <a:avLst/>
          </a:prstGeom>
        </p:spPr>
      </p:pic>
    </p:spTree>
    <p:extLst>
      <p:ext uri="{BB962C8B-B14F-4D97-AF65-F5344CB8AC3E}">
        <p14:creationId xmlns:p14="http://schemas.microsoft.com/office/powerpoint/2010/main" xmlns="" val="31738985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229600" cy="5376672"/>
          </a:xfrm>
        </p:spPr>
        <p:txBody>
          <a:bodyPr>
            <a:normAutofit fontScale="92500"/>
          </a:bodyPr>
          <a:lstStyle/>
          <a:p>
            <a:pPr marL="624078" indent="-514350">
              <a:lnSpc>
                <a:spcPct val="170000"/>
              </a:lnSpc>
              <a:buAutoNum type="arabicPeriod" startAt="30"/>
            </a:pPr>
            <a:r>
              <a:rPr lang="en-US" sz="2600" b="1" dirty="0" smtClean="0"/>
              <a:t>You can easily establish purchasing and supply relationships.</a:t>
            </a:r>
            <a:r>
              <a:rPr lang="en-US" sz="2600" dirty="0" smtClean="0"/>
              <a:t>  </a:t>
            </a:r>
          </a:p>
          <a:p>
            <a:pPr marL="624078" indent="-514350">
              <a:lnSpc>
                <a:spcPct val="170000"/>
              </a:lnSpc>
              <a:buAutoNum type="arabicPeriod" startAt="30"/>
            </a:pPr>
            <a:r>
              <a:rPr lang="en-US" sz="2600" b="1" dirty="0" smtClean="0"/>
              <a:t>You can set up instant distribution networks</a:t>
            </a:r>
            <a:r>
              <a:rPr lang="en-US" sz="2600" dirty="0" smtClean="0"/>
              <a:t> all over the… (fill in the blank) --- country, industry, nation, continent, world… </a:t>
            </a:r>
          </a:p>
          <a:p>
            <a:pPr marL="624078" indent="-514350">
              <a:lnSpc>
                <a:spcPct val="170000"/>
              </a:lnSpc>
              <a:buAutoNum type="arabicPeriod" startAt="30"/>
            </a:pPr>
            <a:r>
              <a:rPr lang="en-US" sz="2600" b="1" dirty="0" smtClean="0"/>
              <a:t>You can capitalize on all kinds of hidden assets and overlooked opportunities </a:t>
            </a:r>
            <a:r>
              <a:rPr lang="en-US" sz="2600" dirty="0" smtClean="0"/>
              <a:t>(underperforming activities, underutilized relationships/credibility).</a:t>
            </a:r>
          </a:p>
        </p:txBody>
      </p:sp>
      <p:sp>
        <p:nvSpPr>
          <p:cNvPr id="3" name="Slide Number Placeholder 2"/>
          <p:cNvSpPr>
            <a:spLocks noGrp="1"/>
          </p:cNvSpPr>
          <p:nvPr>
            <p:ph type="sldNum" sz="quarter" idx="12"/>
          </p:nvPr>
        </p:nvSpPr>
        <p:spPr>
          <a:xfrm>
            <a:off x="8382000" y="6407944"/>
            <a:ext cx="631032" cy="365125"/>
          </a:xfrm>
        </p:spPr>
        <p:txBody>
          <a:bodyPr/>
          <a:lstStyle/>
          <a:p>
            <a:fld id="{F5700099-8689-43B0-83E0-29B3758FD75D}" type="slidenum">
              <a:rPr lang="en-US" smtClean="0"/>
              <a:pPr/>
              <a:t>113</a:t>
            </a:fld>
            <a:endParaRPr lang="en-US" dirty="0"/>
          </a:p>
        </p:txBody>
      </p:sp>
      <p:sp>
        <p:nvSpPr>
          <p:cNvPr id="4" name="Title 3"/>
          <p:cNvSpPr>
            <a:spLocks noGrp="1"/>
          </p:cNvSpPr>
          <p:nvPr>
            <p:ph type="title"/>
          </p:nvPr>
        </p:nvSpPr>
        <p:spPr>
          <a:xfrm>
            <a:off x="457200" y="228600"/>
            <a:ext cx="8229600" cy="1143000"/>
          </a:xfrm>
        </p:spPr>
        <p:txBody>
          <a:bodyPr>
            <a:noAutofit/>
          </a:bodyPr>
          <a:lstStyle/>
          <a:p>
            <a:pPr algn="ctr"/>
            <a:r>
              <a:rPr lang="en-US" sz="3200" u="sng" dirty="0" smtClean="0"/>
              <a:t>43 Methods for Leveraging Other Business’s Relational Capital</a:t>
            </a:r>
            <a:endParaRPr lang="en-US" sz="3200" dirty="0"/>
          </a:p>
        </p:txBody>
      </p:sp>
      <p:pic>
        <p:nvPicPr>
          <p:cNvPr id="5" name="Content Placeholder 4" descr="Abraham_logo_05.jpg"/>
          <p:cNvPicPr>
            <a:picLocks noChangeAspect="1"/>
          </p:cNvPicPr>
          <p:nvPr/>
        </p:nvPicPr>
        <p:blipFill>
          <a:blip r:embed="rId3"/>
          <a:stretch>
            <a:fillRect/>
          </a:stretch>
        </p:blipFill>
        <p:spPr>
          <a:xfrm>
            <a:off x="8338339" y="5791199"/>
            <a:ext cx="577060" cy="609601"/>
          </a:xfrm>
          <a:prstGeom prst="rect">
            <a:avLst/>
          </a:prstGeom>
        </p:spPr>
      </p:pic>
    </p:spTree>
    <p:extLst>
      <p:ext uri="{BB962C8B-B14F-4D97-AF65-F5344CB8AC3E}">
        <p14:creationId xmlns:p14="http://schemas.microsoft.com/office/powerpoint/2010/main" xmlns="" val="36425084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624078" indent="-514350">
              <a:lnSpc>
                <a:spcPct val="170000"/>
              </a:lnSpc>
              <a:buAutoNum type="arabicPeriod" startAt="33"/>
            </a:pPr>
            <a:r>
              <a:rPr lang="en-US" b="1" dirty="0" smtClean="0"/>
              <a:t>You can make much higher ROI’s and ROE’s on alliances than from your core/main business</a:t>
            </a:r>
            <a:r>
              <a:rPr lang="en-US" dirty="0" smtClean="0"/>
              <a:t>. </a:t>
            </a:r>
          </a:p>
          <a:p>
            <a:pPr marL="624078" indent="-514350">
              <a:lnSpc>
                <a:spcPct val="170000"/>
              </a:lnSpc>
              <a:buAutoNum type="arabicPeriod" startAt="33"/>
            </a:pPr>
            <a:r>
              <a:rPr lang="en-US" b="1" dirty="0" smtClean="0"/>
              <a:t>You can keep focused on your own core business</a:t>
            </a:r>
            <a:r>
              <a:rPr lang="en-US" dirty="0" smtClean="0"/>
              <a:t> while expanding, exploiting and harnessing this vast, expanded stream of possibilities.</a:t>
            </a:r>
          </a:p>
          <a:p>
            <a:pPr marL="624078" indent="-514350">
              <a:lnSpc>
                <a:spcPct val="170000"/>
              </a:lnSpc>
              <a:buAutoNum type="arabicPeriod" startAt="33"/>
            </a:pPr>
            <a:r>
              <a:rPr lang="en-US" b="1" dirty="0" smtClean="0"/>
              <a:t>It lets you maximize (and multiply) and stretch your own management, talent, economic, technical and operational resources.</a:t>
            </a:r>
            <a:endParaRPr lang="en-US" dirty="0" smtClean="0"/>
          </a:p>
          <a:p>
            <a:endParaRPr lang="en-US" dirty="0"/>
          </a:p>
        </p:txBody>
      </p:sp>
      <p:sp>
        <p:nvSpPr>
          <p:cNvPr id="3" name="Title 2"/>
          <p:cNvSpPr>
            <a:spLocks noGrp="1"/>
          </p:cNvSpPr>
          <p:nvPr>
            <p:ph type="title"/>
          </p:nvPr>
        </p:nvSpPr>
        <p:spPr/>
        <p:txBody>
          <a:bodyPr>
            <a:noAutofit/>
          </a:bodyPr>
          <a:lstStyle/>
          <a:p>
            <a:pPr algn="ctr"/>
            <a:r>
              <a:rPr lang="en-US" sz="3200" u="sng" dirty="0" smtClean="0"/>
              <a:t>43 Methods for Leveraging Other Business’s Relational Capital</a:t>
            </a:r>
            <a:endParaRPr lang="en-US" sz="3200" dirty="0"/>
          </a:p>
        </p:txBody>
      </p:sp>
      <p:sp>
        <p:nvSpPr>
          <p:cNvPr id="4" name="Slide Number Placeholder 3"/>
          <p:cNvSpPr>
            <a:spLocks noGrp="1"/>
          </p:cNvSpPr>
          <p:nvPr>
            <p:ph type="sldNum" sz="quarter" idx="12"/>
          </p:nvPr>
        </p:nvSpPr>
        <p:spPr>
          <a:xfrm>
            <a:off x="8382000" y="6407944"/>
            <a:ext cx="631032" cy="365125"/>
          </a:xfrm>
        </p:spPr>
        <p:txBody>
          <a:bodyPr/>
          <a:lstStyle/>
          <a:p>
            <a:fld id="{22355311-62E5-4A26-BBA8-8BE5EC55C6ED}" type="slidenum">
              <a:rPr lang="en-US" smtClean="0"/>
              <a:pPr/>
              <a:t>114</a:t>
            </a:fld>
            <a:endParaRPr lang="en-US" dirty="0"/>
          </a:p>
        </p:txBody>
      </p:sp>
      <p:pic>
        <p:nvPicPr>
          <p:cNvPr id="5" name="Content Placeholder 4" descr="Abraham_logo_05.jpg"/>
          <p:cNvPicPr>
            <a:picLocks noChangeAspect="1"/>
          </p:cNvPicPr>
          <p:nvPr/>
        </p:nvPicPr>
        <p:blipFill>
          <a:blip r:embed="rId3"/>
          <a:stretch>
            <a:fillRect/>
          </a:stretch>
        </p:blipFill>
        <p:spPr>
          <a:xfrm>
            <a:off x="8382000" y="5837323"/>
            <a:ext cx="533399" cy="563478"/>
          </a:xfrm>
          <a:prstGeom prst="rect">
            <a:avLst/>
          </a:prstGeom>
        </p:spPr>
      </p:pic>
    </p:spTree>
    <p:extLst>
      <p:ext uri="{BB962C8B-B14F-4D97-AF65-F5344CB8AC3E}">
        <p14:creationId xmlns:p14="http://schemas.microsoft.com/office/powerpoint/2010/main" xmlns="" val="291197198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071872"/>
          </a:xfrm>
        </p:spPr>
        <p:txBody>
          <a:bodyPr>
            <a:normAutofit fontScale="85000" lnSpcReduction="10000"/>
          </a:bodyPr>
          <a:lstStyle/>
          <a:p>
            <a:pPr marL="624078" lvl="0" indent="-514350">
              <a:lnSpc>
                <a:spcPct val="160000"/>
              </a:lnSpc>
              <a:buAutoNum type="arabicPeriod" startAt="36"/>
            </a:pPr>
            <a:r>
              <a:rPr lang="en-US" b="1" dirty="0" smtClean="0"/>
              <a:t>You can outsource every non-core competency,</a:t>
            </a:r>
            <a:r>
              <a:rPr lang="en-US" dirty="0" smtClean="0"/>
              <a:t> and get it performing at many times higher level of capability and results, and only pay for it in direct proportion to its results to your bottom line.  </a:t>
            </a:r>
          </a:p>
          <a:p>
            <a:pPr marL="624078" lvl="0" indent="-514350">
              <a:lnSpc>
                <a:spcPct val="160000"/>
              </a:lnSpc>
              <a:buAutoNum type="arabicPeriod" startAt="36"/>
            </a:pPr>
            <a:r>
              <a:rPr lang="en-US" b="1" dirty="0" smtClean="0"/>
              <a:t>Reduce your overhead through shared costs, lower pricing and outsourcing.</a:t>
            </a:r>
          </a:p>
          <a:p>
            <a:pPr marL="624078" lvl="0" indent="-514350">
              <a:lnSpc>
                <a:spcPct val="160000"/>
              </a:lnSpc>
              <a:buAutoNum type="arabicPeriod" startAt="36"/>
            </a:pPr>
            <a:r>
              <a:rPr lang="en-US" b="1" dirty="0" smtClean="0"/>
              <a:t>It’s a growth/expansion mindset</a:t>
            </a:r>
            <a:r>
              <a:rPr lang="en-US" dirty="0" smtClean="0"/>
              <a:t>.  </a:t>
            </a:r>
          </a:p>
          <a:p>
            <a:pPr marL="624078" lvl="0" indent="-514350">
              <a:lnSpc>
                <a:spcPct val="160000"/>
              </a:lnSpc>
              <a:buAutoNum type="arabicPeriod" startAt="36"/>
            </a:pPr>
            <a:r>
              <a:rPr lang="en-US" b="1" dirty="0" smtClean="0"/>
              <a:t>You’re capitalizing on all the goodwill other entities have created over years</a:t>
            </a:r>
            <a:r>
              <a:rPr lang="en-US" dirty="0" smtClean="0"/>
              <a:t>.</a:t>
            </a:r>
          </a:p>
        </p:txBody>
      </p:sp>
      <p:sp>
        <p:nvSpPr>
          <p:cNvPr id="3" name="Slide Number Placeholder 2"/>
          <p:cNvSpPr>
            <a:spLocks noGrp="1"/>
          </p:cNvSpPr>
          <p:nvPr>
            <p:ph type="sldNum" sz="quarter" idx="12"/>
          </p:nvPr>
        </p:nvSpPr>
        <p:spPr>
          <a:xfrm>
            <a:off x="8382000" y="6407944"/>
            <a:ext cx="631032" cy="365125"/>
          </a:xfrm>
        </p:spPr>
        <p:txBody>
          <a:bodyPr/>
          <a:lstStyle/>
          <a:p>
            <a:fld id="{F5700099-8689-43B0-83E0-29B3758FD75D}" type="slidenum">
              <a:rPr lang="en-US" smtClean="0"/>
              <a:pPr/>
              <a:t>115</a:t>
            </a:fld>
            <a:endParaRPr lang="en-US" dirty="0"/>
          </a:p>
        </p:txBody>
      </p:sp>
      <p:sp>
        <p:nvSpPr>
          <p:cNvPr id="4" name="Title 3"/>
          <p:cNvSpPr>
            <a:spLocks noGrp="1"/>
          </p:cNvSpPr>
          <p:nvPr>
            <p:ph type="title"/>
          </p:nvPr>
        </p:nvSpPr>
        <p:spPr/>
        <p:txBody>
          <a:bodyPr>
            <a:noAutofit/>
          </a:bodyPr>
          <a:lstStyle/>
          <a:p>
            <a:pPr algn="ctr"/>
            <a:r>
              <a:rPr lang="en-US" sz="3200" u="sng" dirty="0" smtClean="0"/>
              <a:t>43 Methods for Leveraging Other Business’s Relational Capital</a:t>
            </a:r>
            <a:endParaRPr lang="en-US" sz="3200" dirty="0"/>
          </a:p>
        </p:txBody>
      </p:sp>
    </p:spTree>
    <p:extLst>
      <p:ext uri="{BB962C8B-B14F-4D97-AF65-F5344CB8AC3E}">
        <p14:creationId xmlns:p14="http://schemas.microsoft.com/office/powerpoint/2010/main" xmlns="" val="12693110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334000"/>
          </a:xfrm>
        </p:spPr>
        <p:txBody>
          <a:bodyPr>
            <a:normAutofit/>
          </a:bodyPr>
          <a:lstStyle/>
          <a:p>
            <a:pPr>
              <a:lnSpc>
                <a:spcPct val="170000"/>
              </a:lnSpc>
              <a:buNone/>
            </a:pPr>
            <a:endParaRPr lang="en-US" b="1" dirty="0" smtClean="0"/>
          </a:p>
          <a:p>
            <a:pPr marL="624078" lvl="0" indent="-514350">
              <a:lnSpc>
                <a:spcPct val="170000"/>
              </a:lnSpc>
              <a:buAutoNum type="arabicPeriod" startAt="40"/>
            </a:pPr>
            <a:r>
              <a:rPr lang="en-US" sz="2800" b="1" dirty="0" smtClean="0"/>
              <a:t>There are lots of different kinds of alliances</a:t>
            </a:r>
            <a:r>
              <a:rPr lang="en-US" sz="2800" dirty="0" smtClean="0"/>
              <a:t>.  </a:t>
            </a:r>
          </a:p>
          <a:p>
            <a:pPr marL="624078" lvl="0" indent="-514350">
              <a:lnSpc>
                <a:spcPct val="170000"/>
              </a:lnSpc>
              <a:buAutoNum type="arabicPeriod" startAt="40"/>
            </a:pPr>
            <a:r>
              <a:rPr lang="en-US" sz="2800" b="1" dirty="0" smtClean="0"/>
              <a:t>You can flip business opportunities</a:t>
            </a:r>
            <a:r>
              <a:rPr lang="en-US" sz="2800" dirty="0" smtClean="0"/>
              <a:t>.  </a:t>
            </a:r>
          </a:p>
          <a:p>
            <a:pPr marL="624078" lvl="0" indent="-514350">
              <a:lnSpc>
                <a:spcPct val="170000"/>
              </a:lnSpc>
              <a:buAutoNum type="arabicPeriod" startAt="40"/>
            </a:pPr>
            <a:r>
              <a:rPr lang="en-US" sz="2800" b="1" dirty="0" smtClean="0"/>
              <a:t>You could do equities in all kinds of strategic partnerships</a:t>
            </a:r>
            <a:r>
              <a:rPr lang="en-US" sz="2800" dirty="0" smtClean="0"/>
              <a:t>.  </a:t>
            </a:r>
          </a:p>
          <a:p>
            <a:endParaRPr lang="en-US" dirty="0"/>
          </a:p>
        </p:txBody>
      </p:sp>
      <p:sp>
        <p:nvSpPr>
          <p:cNvPr id="3" name="Slide Number Placeholder 2"/>
          <p:cNvSpPr>
            <a:spLocks noGrp="1"/>
          </p:cNvSpPr>
          <p:nvPr>
            <p:ph type="sldNum" sz="quarter" idx="12"/>
          </p:nvPr>
        </p:nvSpPr>
        <p:spPr>
          <a:xfrm>
            <a:off x="8458200" y="6407944"/>
            <a:ext cx="554832" cy="365125"/>
          </a:xfrm>
        </p:spPr>
        <p:txBody>
          <a:bodyPr/>
          <a:lstStyle/>
          <a:p>
            <a:fld id="{F5700099-8689-43B0-83E0-29B3758FD75D}" type="slidenum">
              <a:rPr lang="en-US" smtClean="0"/>
              <a:pPr/>
              <a:t>116</a:t>
            </a:fld>
            <a:endParaRPr lang="en-US" dirty="0"/>
          </a:p>
        </p:txBody>
      </p:sp>
      <p:sp>
        <p:nvSpPr>
          <p:cNvPr id="4" name="Title 3"/>
          <p:cNvSpPr>
            <a:spLocks noGrp="1"/>
          </p:cNvSpPr>
          <p:nvPr>
            <p:ph type="title"/>
          </p:nvPr>
        </p:nvSpPr>
        <p:spPr/>
        <p:txBody>
          <a:bodyPr>
            <a:noAutofit/>
          </a:bodyPr>
          <a:lstStyle/>
          <a:p>
            <a:pPr algn="ctr"/>
            <a:r>
              <a:rPr lang="en-US" sz="3600" u="sng" dirty="0" smtClean="0"/>
              <a:t>43 Methods for Leveraging Other Business’s Relational Capital</a:t>
            </a:r>
            <a:endParaRPr lang="en-US" sz="3600" dirty="0"/>
          </a:p>
        </p:txBody>
      </p:sp>
      <p:pic>
        <p:nvPicPr>
          <p:cNvPr id="5" name="Content Placeholder 4" descr="Abraham_logo_05.jpg"/>
          <p:cNvPicPr>
            <a:picLocks noChangeAspect="1"/>
          </p:cNvPicPr>
          <p:nvPr/>
        </p:nvPicPr>
        <p:blipFill>
          <a:blip r:embed="rId3"/>
          <a:stretch>
            <a:fillRect/>
          </a:stretch>
        </p:blipFill>
        <p:spPr>
          <a:xfrm>
            <a:off x="7977678" y="5410201"/>
            <a:ext cx="937721" cy="990600"/>
          </a:xfrm>
          <a:prstGeom prst="rect">
            <a:avLst/>
          </a:prstGeom>
        </p:spPr>
      </p:pic>
    </p:spTree>
    <p:extLst>
      <p:ext uri="{BB962C8B-B14F-4D97-AF65-F5344CB8AC3E}">
        <p14:creationId xmlns:p14="http://schemas.microsoft.com/office/powerpoint/2010/main" xmlns="" val="28629113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85000" lnSpcReduction="20000"/>
          </a:bodyPr>
          <a:lstStyle/>
          <a:p>
            <a:pPr marL="624078" indent="-514350">
              <a:lnSpc>
                <a:spcPct val="150000"/>
              </a:lnSpc>
              <a:buAutoNum type="arabicPeriod" startAt="43"/>
            </a:pPr>
            <a:r>
              <a:rPr lang="en-US" b="1" dirty="0" smtClean="0"/>
              <a:t>You can totally reinvent business opportunities</a:t>
            </a:r>
            <a:r>
              <a:rPr lang="en-US" dirty="0" smtClean="0"/>
              <a:t>.  </a:t>
            </a:r>
            <a:r>
              <a:rPr lang="en-US" b="1" dirty="0" smtClean="0"/>
              <a:t>You can access production that you can’t afford</a:t>
            </a:r>
            <a:r>
              <a:rPr lang="en-US" dirty="0" smtClean="0"/>
              <a:t>, because there’s always going to be somebody somewhere who’s got excess production.  </a:t>
            </a:r>
            <a:r>
              <a:rPr lang="en-US" b="1" dirty="0" smtClean="0"/>
              <a:t>You can get access to delivery</a:t>
            </a:r>
            <a:r>
              <a:rPr lang="en-US" dirty="0" smtClean="0"/>
              <a:t>, facilities, technology, procedures, intellectual capital --- all kinds you never had before. </a:t>
            </a:r>
            <a:r>
              <a:rPr lang="en-US" b="1" dirty="0" smtClean="0"/>
              <a:t>You can license other people’s marketing</a:t>
            </a:r>
            <a:r>
              <a:rPr lang="en-US" dirty="0" smtClean="0"/>
              <a:t>, or other people sales ability, or other people’s management skills, other people’s cash flow management…</a:t>
            </a:r>
          </a:p>
        </p:txBody>
      </p:sp>
      <p:sp>
        <p:nvSpPr>
          <p:cNvPr id="3" name="Title 2"/>
          <p:cNvSpPr>
            <a:spLocks noGrp="1"/>
          </p:cNvSpPr>
          <p:nvPr>
            <p:ph type="title"/>
          </p:nvPr>
        </p:nvSpPr>
        <p:spPr/>
        <p:txBody>
          <a:bodyPr>
            <a:noAutofit/>
          </a:bodyPr>
          <a:lstStyle/>
          <a:p>
            <a:pPr algn="ctr"/>
            <a:r>
              <a:rPr lang="en-US" sz="3200" u="sng" dirty="0" smtClean="0"/>
              <a:t>43 Methods for Leveraging Other Business’s Relational Capital</a:t>
            </a:r>
            <a:endParaRPr lang="en-US" sz="3200"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117</a:t>
            </a:fld>
            <a:endParaRPr lang="en-US" dirty="0"/>
          </a:p>
        </p:txBody>
      </p:sp>
      <p:pic>
        <p:nvPicPr>
          <p:cNvPr id="5" name="Content Placeholder 4" descr="Abraham_logo_05.jpg"/>
          <p:cNvPicPr>
            <a:picLocks noChangeAspect="1"/>
          </p:cNvPicPr>
          <p:nvPr/>
        </p:nvPicPr>
        <p:blipFill>
          <a:blip r:embed="rId3"/>
          <a:stretch>
            <a:fillRect/>
          </a:stretch>
        </p:blipFill>
        <p:spPr>
          <a:xfrm>
            <a:off x="8382000" y="5837323"/>
            <a:ext cx="533399" cy="563478"/>
          </a:xfrm>
          <a:prstGeom prst="rect">
            <a:avLst/>
          </a:prstGeom>
        </p:spPr>
      </p:pic>
    </p:spTree>
    <p:extLst>
      <p:ext uri="{BB962C8B-B14F-4D97-AF65-F5344CB8AC3E}">
        <p14:creationId xmlns:p14="http://schemas.microsoft.com/office/powerpoint/2010/main" xmlns="" val="7329592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Have you proved your problems </a:t>
            </a:r>
            <a:r>
              <a:rPr lang="en-US" sz="3200" dirty="0" smtClean="0"/>
              <a:t>worth </a:t>
            </a:r>
            <a:r>
              <a:rPr lang="en-US" sz="3200" dirty="0"/>
              <a:t>solving? </a:t>
            </a:r>
            <a:endParaRPr lang="en-US" sz="3200" dirty="0" smtClean="0"/>
          </a:p>
          <a:p>
            <a:endParaRPr lang="en-US" sz="3200" dirty="0"/>
          </a:p>
          <a:p>
            <a:r>
              <a:rPr lang="en-US" sz="3200" dirty="0" smtClean="0"/>
              <a:t>Have </a:t>
            </a:r>
            <a:r>
              <a:rPr lang="en-US" sz="3200" dirty="0"/>
              <a:t>you proved customers will buy what you're offering</a:t>
            </a:r>
          </a:p>
          <a:p>
            <a:endParaRPr lang="en-US" dirty="0"/>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118</a:t>
            </a:fld>
            <a:endParaRPr lang="en-US" dirty="0"/>
          </a:p>
        </p:txBody>
      </p:sp>
      <p:sp>
        <p:nvSpPr>
          <p:cNvPr id="4" name="Title 3"/>
          <p:cNvSpPr>
            <a:spLocks noGrp="1"/>
          </p:cNvSpPr>
          <p:nvPr>
            <p:ph type="title"/>
          </p:nvPr>
        </p:nvSpPr>
        <p:spPr/>
        <p:txBody>
          <a:bodyPr/>
          <a:lstStyle/>
          <a:p>
            <a:r>
              <a:rPr lang="en-US" dirty="0" smtClean="0"/>
              <a:t>Offer Proof</a:t>
            </a:r>
            <a:endParaRPr lang="en-US" dirty="0"/>
          </a:p>
        </p:txBody>
      </p:sp>
      <p:pic>
        <p:nvPicPr>
          <p:cNvPr id="5" name="Content Placeholder 4" descr="Abraham_logo_05.jpg"/>
          <p:cNvPicPr>
            <a:picLocks noChangeAspect="1"/>
          </p:cNvPicPr>
          <p:nvPr/>
        </p:nvPicPr>
        <p:blipFill>
          <a:blip r:embed="rId3"/>
          <a:stretch>
            <a:fillRect/>
          </a:stretch>
        </p:blipFill>
        <p:spPr>
          <a:xfrm>
            <a:off x="8229600" y="5562600"/>
            <a:ext cx="721324" cy="762000"/>
          </a:xfrm>
          <a:prstGeom prst="rect">
            <a:avLst/>
          </a:prstGeom>
        </p:spPr>
      </p:pic>
    </p:spTree>
    <p:extLst>
      <p:ext uri="{BB962C8B-B14F-4D97-AF65-F5344CB8AC3E}">
        <p14:creationId xmlns:p14="http://schemas.microsoft.com/office/powerpoint/2010/main" xmlns="" val="33971401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808037"/>
            <a:ext cx="8229600" cy="4525963"/>
          </a:xfrm>
        </p:spPr>
        <p:txBody>
          <a:bodyPr>
            <a:normAutofit fontScale="47500" lnSpcReduction="20000"/>
          </a:bodyPr>
          <a:lstStyle/>
          <a:p>
            <a:endParaRPr lang="en-US" dirty="0"/>
          </a:p>
          <a:p>
            <a:r>
              <a:rPr lang="en-US" sz="8000" dirty="0"/>
              <a:t>The value proposition</a:t>
            </a:r>
          </a:p>
          <a:p>
            <a:endParaRPr lang="en-US" sz="8000" dirty="0"/>
          </a:p>
          <a:p>
            <a:r>
              <a:rPr lang="en-US" sz="8000" dirty="0"/>
              <a:t>Unique advantage benefit you provide</a:t>
            </a:r>
          </a:p>
          <a:p>
            <a:endParaRPr lang="en-US" sz="8000" dirty="0"/>
          </a:p>
          <a:p>
            <a:r>
              <a:rPr lang="en-US" sz="8000" dirty="0" smtClean="0"/>
              <a:t>Why it’s more </a:t>
            </a:r>
            <a:r>
              <a:rPr lang="en-US" sz="8000" dirty="0"/>
              <a:t>appealing</a:t>
            </a:r>
          </a:p>
          <a:p>
            <a:endParaRPr lang="en-US" sz="8000" dirty="0"/>
          </a:p>
          <a:p>
            <a:r>
              <a:rPr lang="en-US" sz="8000" dirty="0"/>
              <a:t>The presentation</a:t>
            </a:r>
          </a:p>
          <a:p>
            <a:endParaRPr lang="en-US" sz="8000"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119</a:t>
            </a:fld>
            <a:endParaRPr lang="en-US" dirty="0"/>
          </a:p>
        </p:txBody>
      </p:sp>
      <p:sp>
        <p:nvSpPr>
          <p:cNvPr id="4" name="Title 3"/>
          <p:cNvSpPr>
            <a:spLocks noGrp="1"/>
          </p:cNvSpPr>
          <p:nvPr>
            <p:ph type="title"/>
          </p:nvPr>
        </p:nvSpPr>
        <p:spPr/>
        <p:txBody>
          <a:bodyPr>
            <a:normAutofit fontScale="90000"/>
          </a:bodyPr>
          <a:lstStyle/>
          <a:p>
            <a:r>
              <a:rPr lang="en-US" dirty="0" smtClean="0"/>
              <a:t>Key </a:t>
            </a:r>
            <a:r>
              <a:rPr lang="en-US" dirty="0" err="1" smtClean="0"/>
              <a:t>Judgement</a:t>
            </a:r>
            <a:r>
              <a:rPr lang="en-US" dirty="0" smtClean="0"/>
              <a:t> Points</a:t>
            </a:r>
            <a:r>
              <a:rPr lang="en-US" dirty="0"/>
              <a:t/>
            </a:r>
            <a:br>
              <a:rPr lang="en-US" dirty="0"/>
            </a:br>
            <a:endParaRPr lang="en-US" dirty="0"/>
          </a:p>
        </p:txBody>
      </p:sp>
      <p:pic>
        <p:nvPicPr>
          <p:cNvPr id="5" name="Content Placeholder 4" descr="Abraham_logo_05.jpg"/>
          <p:cNvPicPr>
            <a:picLocks noChangeAspect="1"/>
          </p:cNvPicPr>
          <p:nvPr/>
        </p:nvPicPr>
        <p:blipFill>
          <a:blip r:embed="rId3"/>
          <a:stretch>
            <a:fillRect/>
          </a:stretch>
        </p:blipFill>
        <p:spPr>
          <a:xfrm>
            <a:off x="8305800" y="5715000"/>
            <a:ext cx="649192" cy="685800"/>
          </a:xfrm>
          <a:prstGeom prst="rect">
            <a:avLst/>
          </a:prstGeom>
        </p:spPr>
      </p:pic>
    </p:spTree>
    <p:extLst>
      <p:ext uri="{BB962C8B-B14F-4D97-AF65-F5344CB8AC3E}">
        <p14:creationId xmlns:p14="http://schemas.microsoft.com/office/powerpoint/2010/main" xmlns="" val="170192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normAutofit lnSpcReduction="10000"/>
          </a:bodyPr>
          <a:lstStyle/>
          <a:p>
            <a:endParaRPr lang="en-US" dirty="0" smtClean="0">
              <a:latin typeface="+mj-lt"/>
            </a:endParaRPr>
          </a:p>
          <a:p>
            <a:endParaRPr lang="en-US" dirty="0">
              <a:latin typeface="+mj-lt"/>
            </a:endParaRPr>
          </a:p>
          <a:p>
            <a:r>
              <a:rPr lang="en-US" dirty="0" smtClean="0">
                <a:latin typeface="+mj-lt"/>
              </a:rPr>
              <a:t>Different  People Will Benefit</a:t>
            </a:r>
            <a:endParaRPr lang="en-US" dirty="0">
              <a:latin typeface="+mj-lt"/>
            </a:endParaRPr>
          </a:p>
          <a:p>
            <a:pPr lvl="1"/>
            <a:r>
              <a:rPr lang="en-US" dirty="0">
                <a:latin typeface="+mj-lt"/>
                <a:cs typeface="Times New Roman" pitchFamily="18" charset="0"/>
              </a:rPr>
              <a:t>O</a:t>
            </a:r>
            <a:r>
              <a:rPr lang="en-US" dirty="0" smtClean="0">
                <a:latin typeface="+mj-lt"/>
                <a:cs typeface="Times New Roman" pitchFamily="18" charset="0"/>
              </a:rPr>
              <a:t>pportunists (hopefully not many) that’s everyone from truly loathsome rapscallion's and rogues</a:t>
            </a:r>
          </a:p>
          <a:p>
            <a:pPr lvl="1"/>
            <a:r>
              <a:rPr lang="en-US" dirty="0">
                <a:latin typeface="+mj-lt"/>
                <a:cs typeface="Times New Roman" pitchFamily="18" charset="0"/>
              </a:rPr>
              <a:t>G</a:t>
            </a:r>
            <a:r>
              <a:rPr lang="en-US" dirty="0" smtClean="0">
                <a:latin typeface="+mj-lt"/>
                <a:cs typeface="Times New Roman" pitchFamily="18" charset="0"/>
              </a:rPr>
              <a:t>enuinely unintentional fundraisers—who’ll end up trying (or succeeding) gaming of the system.</a:t>
            </a:r>
          </a:p>
          <a:p>
            <a:pPr lvl="1"/>
            <a:r>
              <a:rPr lang="en-US" dirty="0" smtClean="0">
                <a:latin typeface="+mj-lt"/>
                <a:cs typeface="Times New Roman" pitchFamily="18" charset="0"/>
              </a:rPr>
              <a:t>There’s also the socially responsible and sociopathic.</a:t>
            </a:r>
          </a:p>
          <a:p>
            <a:pPr>
              <a:buNone/>
            </a:pPr>
            <a:endParaRPr lang="en-US" dirty="0" smtClean="0">
              <a:latin typeface="+mj-lt"/>
            </a:endParaRPr>
          </a:p>
          <a:p>
            <a:pPr>
              <a:buNone/>
            </a:pPr>
            <a:r>
              <a:rPr lang="en-US" dirty="0" smtClean="0">
                <a:latin typeface="+mj-lt"/>
              </a:rPr>
              <a:t>	</a:t>
            </a:r>
          </a:p>
          <a:p>
            <a:pPr>
              <a:buNone/>
            </a:pPr>
            <a:endParaRPr lang="en-US" dirty="0" smtClean="0">
              <a:latin typeface="+mj-lt"/>
            </a:endParaRPr>
          </a:p>
          <a:p>
            <a:pPr>
              <a:buNone/>
            </a:pPr>
            <a:r>
              <a:rPr lang="en-US" dirty="0" smtClean="0">
                <a:latin typeface="+mj-lt"/>
              </a:rPr>
              <a:t>	</a:t>
            </a:r>
          </a:p>
        </p:txBody>
      </p:sp>
      <p:sp>
        <p:nvSpPr>
          <p:cNvPr id="4" name="Slide Number Placeholder 3"/>
          <p:cNvSpPr>
            <a:spLocks noGrp="1"/>
          </p:cNvSpPr>
          <p:nvPr>
            <p:ph type="sldNum" sz="quarter" idx="12"/>
          </p:nvPr>
        </p:nvSpPr>
        <p:spPr/>
        <p:txBody>
          <a:bodyPr/>
          <a:lstStyle/>
          <a:p>
            <a:fld id="{F0926855-8391-4251-BB9B-7018D126B371}" type="slidenum">
              <a:rPr lang="en-US" smtClean="0"/>
              <a:pPr/>
              <a:t>12</a:t>
            </a:fld>
            <a:endParaRPr lang="en-US" dirty="0"/>
          </a:p>
        </p:txBody>
      </p:sp>
      <p:sp>
        <p:nvSpPr>
          <p:cNvPr id="2" name="Title 1"/>
          <p:cNvSpPr>
            <a:spLocks noGrp="1"/>
          </p:cNvSpPr>
          <p:nvPr>
            <p:ph type="title"/>
          </p:nvPr>
        </p:nvSpPr>
        <p:spPr>
          <a:xfrm>
            <a:off x="914400" y="304800"/>
            <a:ext cx="8229600" cy="1143000"/>
          </a:xfrm>
        </p:spPr>
        <p:txBody>
          <a:bodyPr>
            <a:normAutofit fontScale="90000"/>
          </a:bodyPr>
          <a:lstStyle/>
          <a:p>
            <a:r>
              <a:rPr lang="en-US" dirty="0" smtClean="0"/>
              <a:t/>
            </a:r>
            <a:br>
              <a:rPr lang="en-US" dirty="0" smtClean="0"/>
            </a:br>
            <a:r>
              <a:rPr lang="en-US" dirty="0" smtClean="0"/>
              <a:t> Who Will Benefit?</a:t>
            </a:r>
            <a:br>
              <a:rPr lang="en-US" dirty="0" smtClean="0"/>
            </a:br>
            <a:endParaRPr lang="en-US" u="sng" dirty="0">
              <a:latin typeface="+mn-lt"/>
            </a:endParaRPr>
          </a:p>
        </p:txBody>
      </p:sp>
      <p:pic>
        <p:nvPicPr>
          <p:cNvPr id="5" name="Content Placeholder 4" descr="Abraham_logo_05.jpg"/>
          <p:cNvPicPr>
            <a:picLocks noChangeAspect="1"/>
          </p:cNvPicPr>
          <p:nvPr/>
        </p:nvPicPr>
        <p:blipFill>
          <a:blip r:embed="rId3"/>
          <a:stretch>
            <a:fillRect/>
          </a:stretch>
        </p:blipFill>
        <p:spPr>
          <a:xfrm>
            <a:off x="8201127" y="5867400"/>
            <a:ext cx="539550" cy="569976"/>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endParaRPr lang="en-US" sz="2800" dirty="0"/>
          </a:p>
          <a:p>
            <a:r>
              <a:rPr lang="en-US" sz="3100" dirty="0"/>
              <a:t>The preemptively addressing concerns</a:t>
            </a:r>
          </a:p>
          <a:p>
            <a:endParaRPr lang="en-US" sz="3100" dirty="0"/>
          </a:p>
          <a:p>
            <a:r>
              <a:rPr lang="en-US" sz="3100" dirty="0"/>
              <a:t>Overcoming investor questions Knowing what investors values and how to propel, value your business, concept idea</a:t>
            </a:r>
          </a:p>
          <a:p>
            <a:endParaRPr lang="en-US" sz="3100" dirty="0"/>
          </a:p>
          <a:p>
            <a:r>
              <a:rPr lang="en-US" sz="3100" dirty="0"/>
              <a:t>Market––justify your valuation</a:t>
            </a:r>
          </a:p>
          <a:p>
            <a:endParaRPr lang="en-US" sz="3100" dirty="0"/>
          </a:p>
          <a:p>
            <a:r>
              <a:rPr lang="en-US" sz="3100" dirty="0"/>
              <a:t>Prove market exists. Prove you can mine the market</a:t>
            </a:r>
          </a:p>
          <a:p>
            <a:endParaRPr lang="en-US" sz="3100" dirty="0"/>
          </a:p>
          <a:p>
            <a:r>
              <a:rPr lang="en-US" sz="3100" dirty="0"/>
              <a:t>How investors can feel you are a better investment to back than their alternatives</a:t>
            </a:r>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120</a:t>
            </a:fld>
            <a:endParaRPr lang="en-US" dirty="0"/>
          </a:p>
        </p:txBody>
      </p:sp>
      <p:sp>
        <p:nvSpPr>
          <p:cNvPr id="4" name="Title 3"/>
          <p:cNvSpPr>
            <a:spLocks noGrp="1"/>
          </p:cNvSpPr>
          <p:nvPr>
            <p:ph type="title"/>
          </p:nvPr>
        </p:nvSpPr>
        <p:spPr/>
        <p:txBody>
          <a:bodyPr/>
          <a:lstStyle/>
          <a:p>
            <a:r>
              <a:rPr lang="en-US" dirty="0" smtClean="0"/>
              <a:t>Key </a:t>
            </a:r>
            <a:r>
              <a:rPr lang="en-US" dirty="0" err="1" smtClean="0"/>
              <a:t>Judgement</a:t>
            </a:r>
            <a:r>
              <a:rPr lang="en-US" dirty="0" smtClean="0"/>
              <a:t> Points</a:t>
            </a:r>
            <a:endParaRPr lang="en-US" dirty="0"/>
          </a:p>
        </p:txBody>
      </p:sp>
    </p:spTree>
    <p:extLst>
      <p:ext uri="{BB962C8B-B14F-4D97-AF65-F5344CB8AC3E}">
        <p14:creationId xmlns:p14="http://schemas.microsoft.com/office/powerpoint/2010/main" xmlns="" val="28197847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What are </a:t>
            </a:r>
            <a:r>
              <a:rPr lang="en-US" dirty="0" smtClean="0"/>
              <a:t>your contingency plans/</a:t>
            </a:r>
            <a:r>
              <a:rPr lang="en-US" dirty="0"/>
              <a:t>pivot/alternative strategies</a:t>
            </a:r>
          </a:p>
          <a:p>
            <a:endParaRPr lang="en-US" dirty="0"/>
          </a:p>
          <a:p>
            <a:r>
              <a:rPr lang="en-US" dirty="0"/>
              <a:t>Gaps in </a:t>
            </a:r>
            <a:r>
              <a:rPr lang="en-US" dirty="0" smtClean="0"/>
              <a:t>your thinking that you </a:t>
            </a:r>
            <a:r>
              <a:rPr lang="en-US" dirty="0"/>
              <a:t>must recognize</a:t>
            </a:r>
          </a:p>
          <a:p>
            <a:endParaRPr lang="en-US" dirty="0"/>
          </a:p>
          <a:p>
            <a:r>
              <a:rPr lang="en-US" dirty="0"/>
              <a:t>What </a:t>
            </a:r>
            <a:r>
              <a:rPr lang="en-US" dirty="0" smtClean="0"/>
              <a:t>do you do if can't </a:t>
            </a:r>
            <a:r>
              <a:rPr lang="en-US" dirty="0"/>
              <a:t>get the money––right now </a:t>
            </a:r>
            <a:r>
              <a:rPr lang="en-US" dirty="0" smtClean="0"/>
              <a:t>may waste time or </a:t>
            </a:r>
            <a:r>
              <a:rPr lang="en-US" dirty="0"/>
              <a:t>later </a:t>
            </a:r>
            <a:r>
              <a:rPr lang="en-US" dirty="0" smtClean="0"/>
              <a:t>capital</a:t>
            </a:r>
          </a:p>
          <a:p>
            <a:r>
              <a:rPr lang="en-US" dirty="0" smtClean="0"/>
              <a:t>How can you prove the return is higher.</a:t>
            </a:r>
          </a:p>
          <a:p>
            <a:endParaRPr lang="en-US" dirty="0" smtClean="0"/>
          </a:p>
          <a:p>
            <a:r>
              <a:rPr lang="en-US" dirty="0" smtClean="0">
                <a:solidFill>
                  <a:srgbClr val="FF0000"/>
                </a:solidFill>
              </a:rPr>
              <a:t>The probability of getting paid back is better from your proposition than it is from other investments</a:t>
            </a:r>
            <a:endParaRPr lang="en-US" dirty="0"/>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121</a:t>
            </a:fld>
            <a:endParaRPr lang="en-US" dirty="0"/>
          </a:p>
        </p:txBody>
      </p:sp>
      <p:sp>
        <p:nvSpPr>
          <p:cNvPr id="4" name="Title 3"/>
          <p:cNvSpPr>
            <a:spLocks noGrp="1"/>
          </p:cNvSpPr>
          <p:nvPr>
            <p:ph type="title"/>
          </p:nvPr>
        </p:nvSpPr>
        <p:spPr/>
        <p:txBody>
          <a:bodyPr>
            <a:normAutofit fontScale="90000"/>
          </a:bodyPr>
          <a:lstStyle/>
          <a:p>
            <a:r>
              <a:rPr lang="en-US" dirty="0"/>
              <a:t>How do you reduce </a:t>
            </a:r>
            <a:r>
              <a:rPr lang="en-US" dirty="0" smtClean="0"/>
              <a:t>investor’s </a:t>
            </a:r>
            <a:r>
              <a:rPr lang="en-US" dirty="0"/>
              <a:t>risk</a:t>
            </a:r>
          </a:p>
        </p:txBody>
      </p:sp>
      <p:pic>
        <p:nvPicPr>
          <p:cNvPr id="5" name="Content Placeholder 4" descr="Abraham_logo_05.jpg"/>
          <p:cNvPicPr>
            <a:picLocks noChangeAspect="1"/>
          </p:cNvPicPr>
          <p:nvPr/>
        </p:nvPicPr>
        <p:blipFill>
          <a:blip r:embed="rId3"/>
          <a:stretch>
            <a:fillRect/>
          </a:stretch>
        </p:blipFill>
        <p:spPr>
          <a:xfrm>
            <a:off x="8229600" y="5486400"/>
            <a:ext cx="587277" cy="620394"/>
          </a:xfrm>
          <a:prstGeom prst="rect">
            <a:avLst/>
          </a:prstGeom>
        </p:spPr>
      </p:pic>
    </p:spTree>
    <p:extLst>
      <p:ext uri="{BB962C8B-B14F-4D97-AF65-F5344CB8AC3E}">
        <p14:creationId xmlns:p14="http://schemas.microsoft.com/office/powerpoint/2010/main" xmlns="" val="26352345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endParaRPr lang="en-US" altLang="ja-JP" sz="2400" dirty="0" smtClean="0"/>
          </a:p>
          <a:p>
            <a:pPr>
              <a:lnSpc>
                <a:spcPct val="200000"/>
              </a:lnSpc>
            </a:pPr>
            <a:r>
              <a:rPr lang="en-US" altLang="ja-JP" sz="2400" dirty="0" smtClean="0"/>
              <a:t>1. Maximize what you already do</a:t>
            </a:r>
            <a:endParaRPr lang="ja-JP" altLang="ja-JP" sz="2400" dirty="0" smtClean="0"/>
          </a:p>
          <a:p>
            <a:pPr>
              <a:lnSpc>
                <a:spcPct val="200000"/>
              </a:lnSpc>
            </a:pPr>
            <a:r>
              <a:rPr lang="en-US" altLang="ja-JP" sz="2400" dirty="0" smtClean="0"/>
              <a:t>2. Multiply the opportunities available to you</a:t>
            </a:r>
            <a:endParaRPr lang="ja-JP" altLang="ja-JP" sz="2400" dirty="0" smtClean="0"/>
          </a:p>
          <a:p>
            <a:pPr>
              <a:lnSpc>
                <a:spcPct val="200000"/>
              </a:lnSpc>
            </a:pPr>
            <a:r>
              <a:rPr lang="en-US" altLang="ja-JP" sz="2400" dirty="0" smtClean="0"/>
              <a:t>3. Monetize unprofitable areas of your business</a:t>
            </a:r>
            <a:endParaRPr lang="ja-JP" altLang="ja-JP" sz="2400" dirty="0" smtClean="0"/>
          </a:p>
          <a:p>
            <a:pPr>
              <a:lnSpc>
                <a:spcPct val="200000"/>
              </a:lnSpc>
            </a:pPr>
            <a:r>
              <a:rPr lang="en-US" altLang="ja-JP" sz="2400" dirty="0" smtClean="0"/>
              <a:t>4. Create new products / services</a:t>
            </a:r>
            <a:endParaRPr lang="en-US" altLang="ja-JP" sz="2400" dirty="0"/>
          </a:p>
        </p:txBody>
      </p:sp>
      <p:sp>
        <p:nvSpPr>
          <p:cNvPr id="3" name="Slide Number Placeholder 2"/>
          <p:cNvSpPr>
            <a:spLocks noGrp="1"/>
          </p:cNvSpPr>
          <p:nvPr>
            <p:ph type="sldNum" sz="quarter" idx="12"/>
          </p:nvPr>
        </p:nvSpPr>
        <p:spPr>
          <a:xfrm>
            <a:off x="8382000" y="6400800"/>
            <a:ext cx="631032" cy="372269"/>
          </a:xfrm>
        </p:spPr>
        <p:txBody>
          <a:bodyPr/>
          <a:lstStyle/>
          <a:p>
            <a:fld id="{FD954D1B-E3CC-473F-9400-93DD0D0118B5}" type="slidenum">
              <a:rPr lang="en-US" smtClean="0"/>
              <a:pPr/>
              <a:t>122</a:t>
            </a:fld>
            <a:endParaRPr lang="en-US" dirty="0"/>
          </a:p>
        </p:txBody>
      </p:sp>
      <p:sp>
        <p:nvSpPr>
          <p:cNvPr id="4" name="Title 3"/>
          <p:cNvSpPr>
            <a:spLocks noGrp="1"/>
          </p:cNvSpPr>
          <p:nvPr>
            <p:ph type="title"/>
          </p:nvPr>
        </p:nvSpPr>
        <p:spPr/>
        <p:txBody>
          <a:bodyPr>
            <a:noAutofit/>
          </a:bodyPr>
          <a:lstStyle/>
          <a:p>
            <a:pPr algn="ctr"/>
            <a:r>
              <a:rPr lang="en-US" altLang="ja-JP" sz="3200" u="sng" dirty="0" smtClean="0"/>
              <a:t>Seven Ways You Can Out Think, Out Perform And Out Earn Your Competition</a:t>
            </a:r>
            <a:endParaRPr lang="ja-JP" altLang="ja-JP" sz="2400" dirty="0"/>
          </a:p>
        </p:txBody>
      </p:sp>
      <p:pic>
        <p:nvPicPr>
          <p:cNvPr id="5" name="Content Placeholder 4" descr="Abraham_logo_05.jpg"/>
          <p:cNvPicPr>
            <a:picLocks noChangeAspect="1"/>
          </p:cNvPicPr>
          <p:nvPr/>
        </p:nvPicPr>
        <p:blipFill>
          <a:blip r:embed="rId3"/>
          <a:stretch>
            <a:fillRect/>
          </a:stretch>
        </p:blipFill>
        <p:spPr>
          <a:xfrm>
            <a:off x="7848600" y="5334000"/>
            <a:ext cx="1044477" cy="1103376"/>
          </a:xfrm>
          <a:prstGeom prst="rect">
            <a:avLst/>
          </a:prstGeom>
        </p:spPr>
      </p:pic>
    </p:spTree>
    <p:extLst>
      <p:ext uri="{BB962C8B-B14F-4D97-AF65-F5344CB8AC3E}">
        <p14:creationId xmlns:p14="http://schemas.microsoft.com/office/powerpoint/2010/main" xmlns="" val="26924640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endParaRPr lang="en-US" altLang="ja-JP" sz="2800" dirty="0" smtClean="0"/>
          </a:p>
          <a:p>
            <a:pPr>
              <a:lnSpc>
                <a:spcPct val="200000"/>
              </a:lnSpc>
            </a:pPr>
            <a:r>
              <a:rPr lang="en-US" altLang="ja-JP" sz="2400" dirty="0" smtClean="0"/>
              <a:t>5. Profit from your competition. </a:t>
            </a:r>
            <a:endParaRPr lang="ja-JP" altLang="ja-JP" sz="2400" dirty="0" smtClean="0"/>
          </a:p>
          <a:p>
            <a:pPr>
              <a:lnSpc>
                <a:spcPct val="200000"/>
              </a:lnSpc>
            </a:pPr>
            <a:r>
              <a:rPr lang="en-US" altLang="ja-JP" sz="2400" dirty="0" smtClean="0"/>
              <a:t>6. Reclaim past expenditures</a:t>
            </a:r>
            <a:endParaRPr lang="ja-JP" altLang="ja-JP" sz="2400" dirty="0" smtClean="0"/>
          </a:p>
          <a:p>
            <a:pPr>
              <a:lnSpc>
                <a:spcPct val="200000"/>
              </a:lnSpc>
            </a:pPr>
            <a:r>
              <a:rPr lang="en-US" altLang="ja-JP" sz="2400" dirty="0" smtClean="0"/>
              <a:t>7. Become strategic instead of tactical</a:t>
            </a:r>
            <a:endParaRPr lang="ja-JP" altLang="ja-JP" sz="2400" dirty="0" smtClean="0"/>
          </a:p>
          <a:p>
            <a:endParaRPr lang="en-US" dirty="0"/>
          </a:p>
        </p:txBody>
      </p:sp>
      <p:sp>
        <p:nvSpPr>
          <p:cNvPr id="3" name="Slide Number Placeholder 2"/>
          <p:cNvSpPr>
            <a:spLocks noGrp="1"/>
          </p:cNvSpPr>
          <p:nvPr>
            <p:ph type="sldNum" sz="quarter" idx="12"/>
          </p:nvPr>
        </p:nvSpPr>
        <p:spPr>
          <a:xfrm>
            <a:off x="8458200" y="6407944"/>
            <a:ext cx="554832" cy="365125"/>
          </a:xfrm>
        </p:spPr>
        <p:txBody>
          <a:bodyPr/>
          <a:lstStyle/>
          <a:p>
            <a:fld id="{FD954D1B-E3CC-473F-9400-93DD0D0118B5}" type="slidenum">
              <a:rPr lang="en-US" smtClean="0"/>
              <a:pPr/>
              <a:t>123</a:t>
            </a:fld>
            <a:endParaRPr lang="en-US" dirty="0"/>
          </a:p>
        </p:txBody>
      </p:sp>
      <p:sp>
        <p:nvSpPr>
          <p:cNvPr id="4" name="Title 3"/>
          <p:cNvSpPr>
            <a:spLocks noGrp="1"/>
          </p:cNvSpPr>
          <p:nvPr>
            <p:ph type="title"/>
          </p:nvPr>
        </p:nvSpPr>
        <p:spPr/>
        <p:txBody>
          <a:bodyPr>
            <a:noAutofit/>
          </a:bodyPr>
          <a:lstStyle/>
          <a:p>
            <a:pPr algn="ctr"/>
            <a:r>
              <a:rPr lang="en-US" altLang="ja-JP" sz="3200" u="sng" dirty="0" smtClean="0"/>
              <a:t>Seven Ways You Can Out Think, Out Perform And Out Earn Your Competition</a:t>
            </a:r>
            <a:endParaRPr lang="en-US" sz="2800" dirty="0"/>
          </a:p>
        </p:txBody>
      </p:sp>
      <p:pic>
        <p:nvPicPr>
          <p:cNvPr id="5" name="Content Placeholder 4" descr="Abraham_logo_05.jpg"/>
          <p:cNvPicPr>
            <a:picLocks noChangeAspect="1"/>
          </p:cNvPicPr>
          <p:nvPr/>
        </p:nvPicPr>
        <p:blipFill>
          <a:blip r:embed="rId3"/>
          <a:stretch>
            <a:fillRect/>
          </a:stretch>
        </p:blipFill>
        <p:spPr>
          <a:xfrm>
            <a:off x="7848600" y="5334000"/>
            <a:ext cx="1044477" cy="1103376"/>
          </a:xfrm>
          <a:prstGeom prst="rect">
            <a:avLst/>
          </a:prstGeom>
        </p:spPr>
      </p:pic>
    </p:spTree>
    <p:extLst>
      <p:ext uri="{BB962C8B-B14F-4D97-AF65-F5344CB8AC3E}">
        <p14:creationId xmlns:p14="http://schemas.microsoft.com/office/powerpoint/2010/main" xmlns="" val="12168873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1"/>
            <a:ext cx="8153400" cy="4648200"/>
          </a:xfrm>
        </p:spPr>
        <p:txBody>
          <a:bodyPr>
            <a:noAutofit/>
          </a:bodyPr>
          <a:lstStyle/>
          <a:p>
            <a:pPr algn="ctr">
              <a:lnSpc>
                <a:spcPct val="150000"/>
              </a:lnSpc>
            </a:pPr>
            <a:r>
              <a:rPr lang="en-US" sz="2800" dirty="0" smtClean="0"/>
              <a:t>The high trust organizations outperformed the low-trust organizations by </a:t>
            </a:r>
            <a:r>
              <a:rPr lang="en-US" sz="2800" b="1" dirty="0" smtClean="0"/>
              <a:t>286% </a:t>
            </a:r>
            <a:r>
              <a:rPr lang="en-US" sz="2800" dirty="0" smtClean="0"/>
              <a:t>-- that’s nearly three times higher!!!(in total return to shareholders.)</a:t>
            </a:r>
          </a:p>
          <a:p>
            <a:pPr algn="ctr">
              <a:lnSpc>
                <a:spcPct val="150000"/>
              </a:lnSpc>
            </a:pPr>
            <a:r>
              <a:rPr lang="en-US" sz="2800" dirty="0" smtClean="0"/>
              <a:t> That was in shareholder value, the thing that you’re driving for. </a:t>
            </a:r>
            <a:endParaRPr lang="en-US" sz="2800" dirty="0"/>
          </a:p>
          <a:p>
            <a:pPr algn="ctr">
              <a:lnSpc>
                <a:spcPct val="150000"/>
              </a:lnSpc>
            </a:pPr>
            <a:r>
              <a:rPr lang="en-US" sz="2800" dirty="0" smtClean="0"/>
              <a:t>It is more important than ever to be transparent and to maintain integrity</a:t>
            </a:r>
          </a:p>
          <a:p>
            <a:pPr algn="ctr">
              <a:lnSpc>
                <a:spcPct val="150000"/>
              </a:lnSpc>
            </a:pPr>
            <a:endParaRPr lang="en-US" sz="3000" dirty="0"/>
          </a:p>
        </p:txBody>
      </p:sp>
      <p:sp>
        <p:nvSpPr>
          <p:cNvPr id="3" name="Slide Number Placeholder 2"/>
          <p:cNvSpPr>
            <a:spLocks noGrp="1"/>
          </p:cNvSpPr>
          <p:nvPr>
            <p:ph type="sldNum" sz="quarter" idx="12"/>
          </p:nvPr>
        </p:nvSpPr>
        <p:spPr>
          <a:xfrm>
            <a:off x="8305800" y="6324600"/>
            <a:ext cx="594360" cy="365125"/>
          </a:xfrm>
        </p:spPr>
        <p:txBody>
          <a:bodyPr/>
          <a:lstStyle/>
          <a:p>
            <a:fld id="{22355311-62E5-4A26-BBA8-8BE5EC55C6ED}" type="slidenum">
              <a:rPr lang="en-US" smtClean="0"/>
              <a:pPr/>
              <a:t>124</a:t>
            </a:fld>
            <a:endParaRPr lang="en-US" dirty="0"/>
          </a:p>
        </p:txBody>
      </p:sp>
      <p:sp>
        <p:nvSpPr>
          <p:cNvPr id="4" name="Title 3"/>
          <p:cNvSpPr>
            <a:spLocks noGrp="1"/>
          </p:cNvSpPr>
          <p:nvPr>
            <p:ph type="title"/>
          </p:nvPr>
        </p:nvSpPr>
        <p:spPr>
          <a:xfrm>
            <a:off x="457200" y="152400"/>
            <a:ext cx="8229600" cy="1143000"/>
          </a:xfrm>
        </p:spPr>
        <p:txBody>
          <a:bodyPr>
            <a:noAutofit/>
          </a:bodyPr>
          <a:lstStyle/>
          <a:p>
            <a:pPr algn="ctr"/>
            <a:r>
              <a:rPr lang="en-US" sz="3600" dirty="0" smtClean="0"/>
              <a:t>Stephen MR Covey’s </a:t>
            </a:r>
            <a:br>
              <a:rPr lang="en-US" sz="3600" dirty="0" smtClean="0"/>
            </a:br>
            <a:r>
              <a:rPr lang="en-US" sz="3600" dirty="0" smtClean="0"/>
              <a:t>Performance Enhancement Statistics</a:t>
            </a:r>
            <a:endParaRPr lang="en-US" sz="3600" dirty="0"/>
          </a:p>
        </p:txBody>
      </p:sp>
      <p:pic>
        <p:nvPicPr>
          <p:cNvPr id="5" name="Content Placeholder 4" descr="Abraham_logo_05.jpg"/>
          <p:cNvPicPr>
            <a:picLocks noChangeAspect="1"/>
          </p:cNvPicPr>
          <p:nvPr/>
        </p:nvPicPr>
        <p:blipFill>
          <a:blip r:embed="rId3"/>
          <a:stretch>
            <a:fillRect/>
          </a:stretch>
        </p:blipFill>
        <p:spPr>
          <a:xfrm>
            <a:off x="8153400" y="5562600"/>
            <a:ext cx="762000" cy="804970"/>
          </a:xfrm>
          <a:prstGeom prst="rect">
            <a:avLst/>
          </a:prstGeom>
        </p:spPr>
      </p:pic>
    </p:spTree>
    <p:extLst>
      <p:ext uri="{BB962C8B-B14F-4D97-AF65-F5344CB8AC3E}">
        <p14:creationId xmlns:p14="http://schemas.microsoft.com/office/powerpoint/2010/main" xmlns="" val="21573465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58200" y="6407944"/>
            <a:ext cx="554832" cy="365125"/>
          </a:xfrm>
        </p:spPr>
        <p:txBody>
          <a:bodyPr/>
          <a:lstStyle/>
          <a:p>
            <a:fld id="{22355311-62E5-4A26-BBA8-8BE5EC55C6ED}" type="slidenum">
              <a:rPr lang="en-US" smtClean="0"/>
              <a:pPr/>
              <a:t>125</a:t>
            </a:fld>
            <a:endParaRPr lang="en-US" dirty="0"/>
          </a:p>
        </p:txBody>
      </p:sp>
      <p:sp>
        <p:nvSpPr>
          <p:cNvPr id="5" name="Title 4"/>
          <p:cNvSpPr>
            <a:spLocks noGrp="1"/>
          </p:cNvSpPr>
          <p:nvPr>
            <p:ph type="title"/>
          </p:nvPr>
        </p:nvSpPr>
        <p:spPr>
          <a:xfrm>
            <a:off x="457200" y="274638"/>
            <a:ext cx="8229600" cy="3992562"/>
          </a:xfrm>
        </p:spPr>
        <p:txBody>
          <a:bodyPr>
            <a:normAutofit/>
          </a:bodyPr>
          <a:lstStyle/>
          <a:p>
            <a:pPr algn="ctr">
              <a:lnSpc>
                <a:spcPct val="150000"/>
              </a:lnSpc>
            </a:pPr>
            <a:r>
              <a:rPr lang="en-US" sz="4400" dirty="0" smtClean="0"/>
              <a:t>Stephen M.R. Covey’s </a:t>
            </a:r>
            <a:br>
              <a:rPr lang="en-US" sz="4400" dirty="0" smtClean="0"/>
            </a:br>
            <a:r>
              <a:rPr lang="en-US" sz="4400" dirty="0" smtClean="0"/>
              <a:t>13 Behaviors of a High Trust Leader</a:t>
            </a:r>
            <a:endParaRPr lang="en-US" dirty="0"/>
          </a:p>
        </p:txBody>
      </p:sp>
      <p:pic>
        <p:nvPicPr>
          <p:cNvPr id="4" name="Content Placeholder 4" descr="Abraham_logo_05.jpg"/>
          <p:cNvPicPr>
            <a:picLocks noChangeAspect="1"/>
          </p:cNvPicPr>
          <p:nvPr/>
        </p:nvPicPr>
        <p:blipFill>
          <a:blip r:embed="rId3"/>
          <a:stretch>
            <a:fillRect/>
          </a:stretch>
        </p:blipFill>
        <p:spPr>
          <a:xfrm>
            <a:off x="8073132" y="5410200"/>
            <a:ext cx="865589" cy="914400"/>
          </a:xfrm>
          <a:prstGeom prst="rect">
            <a:avLst/>
          </a:prstGeom>
        </p:spPr>
      </p:pic>
    </p:spTree>
    <p:extLst>
      <p:ext uri="{BB962C8B-B14F-4D97-AF65-F5344CB8AC3E}">
        <p14:creationId xmlns:p14="http://schemas.microsoft.com/office/powerpoint/2010/main" xmlns="" val="37140586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48072"/>
          </a:xfrm>
        </p:spPr>
        <p:txBody>
          <a:bodyPr>
            <a:normAutofit lnSpcReduction="10000"/>
          </a:bodyPr>
          <a:lstStyle/>
          <a:p>
            <a:pPr marL="624078" indent="-514350">
              <a:buNone/>
            </a:pPr>
            <a:endParaRPr lang="en-US" sz="800" dirty="0" smtClean="0"/>
          </a:p>
          <a:p>
            <a:pPr marL="624078" indent="-514350" algn="ctr">
              <a:buNone/>
            </a:pPr>
            <a:r>
              <a:rPr lang="en-US" sz="3200" b="1" u="sng" dirty="0" smtClean="0"/>
              <a:t>1.  Talk Straight</a:t>
            </a:r>
          </a:p>
          <a:p>
            <a:pPr marL="624078" indent="-514350">
              <a:buNone/>
            </a:pPr>
            <a:endParaRPr lang="en-US" sz="800" b="1" u="sng" dirty="0" smtClean="0"/>
          </a:p>
          <a:p>
            <a:pPr marL="880110" lvl="1" indent="-514350"/>
            <a:r>
              <a:rPr lang="en-US" sz="2800" dirty="0" smtClean="0"/>
              <a:t>Be honest. </a:t>
            </a:r>
          </a:p>
          <a:p>
            <a:pPr marL="880110" lvl="1" indent="-514350"/>
            <a:r>
              <a:rPr lang="en-US" sz="2800" dirty="0" smtClean="0"/>
              <a:t>Tell the truth. </a:t>
            </a:r>
          </a:p>
          <a:p>
            <a:pPr marL="880110" lvl="1" indent="-514350"/>
            <a:r>
              <a:rPr lang="en-US" sz="2800" dirty="0" smtClean="0"/>
              <a:t>Let people know where you stand. </a:t>
            </a:r>
          </a:p>
          <a:p>
            <a:pPr marL="880110" lvl="1" indent="-514350"/>
            <a:r>
              <a:rPr lang="en-US" sz="2800" dirty="0" smtClean="0"/>
              <a:t>Use simple language. </a:t>
            </a:r>
          </a:p>
          <a:p>
            <a:pPr marL="880110" lvl="1" indent="-514350"/>
            <a:r>
              <a:rPr lang="en-US" sz="2800" dirty="0" smtClean="0"/>
              <a:t>Call things what they are. </a:t>
            </a:r>
          </a:p>
          <a:p>
            <a:pPr marL="880110" lvl="1" indent="-514350"/>
            <a:r>
              <a:rPr lang="en-US" sz="2800" dirty="0" smtClean="0"/>
              <a:t>Demonstrate integrity. </a:t>
            </a:r>
          </a:p>
          <a:p>
            <a:pPr marL="880110" lvl="1" indent="-514350"/>
            <a:r>
              <a:rPr lang="en-US" sz="2800" dirty="0" smtClean="0"/>
              <a:t>Don’t manipulate people nor distort facts. </a:t>
            </a:r>
          </a:p>
          <a:p>
            <a:pPr marL="880110" lvl="1" indent="-514350"/>
            <a:r>
              <a:rPr lang="en-US" sz="2800" dirty="0" smtClean="0"/>
              <a:t>Don’t spin the truth. </a:t>
            </a:r>
          </a:p>
          <a:p>
            <a:pPr marL="880110" lvl="1" indent="-514350"/>
            <a:r>
              <a:rPr lang="en-US" sz="2800" dirty="0" smtClean="0"/>
              <a:t>Don’t leave false impression</a:t>
            </a:r>
            <a:r>
              <a:rPr lang="en-US" sz="2400" dirty="0" smtClean="0"/>
              <a:t>. </a:t>
            </a:r>
            <a:endParaRPr lang="en-US" dirty="0" smtClean="0"/>
          </a:p>
          <a:p>
            <a:pPr marL="624078" indent="-514350">
              <a:buNone/>
            </a:pPr>
            <a:endParaRPr lang="en-US" dirty="0"/>
          </a:p>
        </p:txBody>
      </p:sp>
      <p:sp>
        <p:nvSpPr>
          <p:cNvPr id="3" name="Title 2"/>
          <p:cNvSpPr>
            <a:spLocks noGrp="1"/>
          </p:cNvSpPr>
          <p:nvPr>
            <p:ph type="title"/>
          </p:nvPr>
        </p:nvSpPr>
        <p:spPr/>
        <p:txBody>
          <a:bodyPr>
            <a:noAutofit/>
          </a:bodyPr>
          <a:lstStyle/>
          <a:p>
            <a:pPr algn="ctr"/>
            <a:r>
              <a:rPr lang="en-US" sz="3600" dirty="0" smtClean="0"/>
              <a:t>Stephen M.R. Covey’s </a:t>
            </a:r>
            <a:br>
              <a:rPr lang="en-US" sz="3600" dirty="0" smtClean="0"/>
            </a:br>
            <a:r>
              <a:rPr lang="en-US" sz="3600" dirty="0" smtClean="0"/>
              <a:t>13 Behaviors of a High Trust Leader</a:t>
            </a:r>
            <a:endParaRPr lang="en-US" sz="3600"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126</a:t>
            </a:fld>
            <a:endParaRPr lang="en-US" dirty="0"/>
          </a:p>
        </p:txBody>
      </p:sp>
      <p:pic>
        <p:nvPicPr>
          <p:cNvPr id="5" name="Content Placeholder 4" descr="Abraham_logo_05.jpg"/>
          <p:cNvPicPr>
            <a:picLocks noChangeAspect="1"/>
          </p:cNvPicPr>
          <p:nvPr/>
        </p:nvPicPr>
        <p:blipFill>
          <a:blip r:embed="rId3"/>
          <a:stretch>
            <a:fillRect/>
          </a:stretch>
        </p:blipFill>
        <p:spPr>
          <a:xfrm>
            <a:off x="8023421" y="5486400"/>
            <a:ext cx="793456" cy="838200"/>
          </a:xfrm>
          <a:prstGeom prst="rect">
            <a:avLst/>
          </a:prstGeom>
        </p:spPr>
      </p:pic>
    </p:spTree>
    <p:extLst>
      <p:ext uri="{BB962C8B-B14F-4D97-AF65-F5344CB8AC3E}">
        <p14:creationId xmlns:p14="http://schemas.microsoft.com/office/powerpoint/2010/main" xmlns="" val="26001943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endParaRPr lang="en-US" sz="800" dirty="0" smtClean="0"/>
          </a:p>
          <a:p>
            <a:pPr algn="ctr">
              <a:buNone/>
            </a:pPr>
            <a:r>
              <a:rPr lang="en-US" sz="2800" dirty="0" smtClean="0"/>
              <a:t>2.  </a:t>
            </a:r>
            <a:r>
              <a:rPr lang="en-US" sz="2800" b="1" u="sng" dirty="0" smtClean="0"/>
              <a:t>Demonstrate Respect</a:t>
            </a:r>
          </a:p>
          <a:p>
            <a:endParaRPr lang="en-US" sz="800" b="1" u="sng" dirty="0" smtClean="0"/>
          </a:p>
          <a:p>
            <a:pPr lvl="1"/>
            <a:r>
              <a:rPr lang="en-US" sz="2600" dirty="0" smtClean="0"/>
              <a:t>Genuinely care for others. </a:t>
            </a:r>
          </a:p>
          <a:p>
            <a:pPr lvl="1"/>
            <a:r>
              <a:rPr lang="en-US" sz="2600" dirty="0" smtClean="0"/>
              <a:t>Show you care. </a:t>
            </a:r>
          </a:p>
          <a:p>
            <a:pPr lvl="1"/>
            <a:r>
              <a:rPr lang="en-US" sz="2600" dirty="0" smtClean="0"/>
              <a:t>Respect the dignity of every person and every role.</a:t>
            </a:r>
          </a:p>
          <a:p>
            <a:pPr lvl="1"/>
            <a:r>
              <a:rPr lang="en-US" sz="2600" dirty="0" smtClean="0"/>
              <a:t>Treat everyone with respect, especially those who can’t do anything for you. </a:t>
            </a:r>
          </a:p>
          <a:p>
            <a:pPr lvl="1"/>
            <a:r>
              <a:rPr lang="en-US" sz="2600" dirty="0" smtClean="0"/>
              <a:t>Show kindness in the little things. </a:t>
            </a:r>
          </a:p>
          <a:p>
            <a:pPr lvl="1"/>
            <a:r>
              <a:rPr lang="en-US" sz="2600" dirty="0" smtClean="0"/>
              <a:t>Don’t fake caring. </a:t>
            </a:r>
          </a:p>
          <a:p>
            <a:pPr lvl="1"/>
            <a:r>
              <a:rPr lang="en-US" sz="2600" dirty="0" smtClean="0"/>
              <a:t>Don’t attempt to be “efficient” with people.</a:t>
            </a:r>
            <a:endParaRPr lang="en-US" sz="2600" dirty="0"/>
          </a:p>
        </p:txBody>
      </p:sp>
      <p:sp>
        <p:nvSpPr>
          <p:cNvPr id="3" name="Title 2"/>
          <p:cNvSpPr>
            <a:spLocks noGrp="1"/>
          </p:cNvSpPr>
          <p:nvPr>
            <p:ph type="title"/>
          </p:nvPr>
        </p:nvSpPr>
        <p:spPr/>
        <p:txBody>
          <a:bodyPr>
            <a:noAutofit/>
          </a:bodyPr>
          <a:lstStyle/>
          <a:p>
            <a:pPr algn="ctr"/>
            <a:r>
              <a:rPr lang="en-US" sz="3600" dirty="0" smtClean="0"/>
              <a:t>Stephen M.R. Covey’s </a:t>
            </a:r>
            <a:br>
              <a:rPr lang="en-US" sz="3600" dirty="0" smtClean="0"/>
            </a:br>
            <a:r>
              <a:rPr lang="en-US" sz="3600" dirty="0" smtClean="0"/>
              <a:t>13 Behaviors of a High Trust Leader</a:t>
            </a:r>
            <a:endParaRPr lang="en-US" sz="3600"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127</a:t>
            </a:fld>
            <a:endParaRPr lang="en-US" dirty="0"/>
          </a:p>
        </p:txBody>
      </p:sp>
      <p:pic>
        <p:nvPicPr>
          <p:cNvPr id="5" name="Content Placeholder 4" descr="Abraham_logo_05.jpg"/>
          <p:cNvPicPr>
            <a:picLocks noChangeAspect="1"/>
          </p:cNvPicPr>
          <p:nvPr/>
        </p:nvPicPr>
        <p:blipFill>
          <a:blip r:embed="rId3"/>
          <a:stretch>
            <a:fillRect/>
          </a:stretch>
        </p:blipFill>
        <p:spPr>
          <a:xfrm>
            <a:off x="8167685" y="5486400"/>
            <a:ext cx="649192" cy="685800"/>
          </a:xfrm>
          <a:prstGeom prst="rect">
            <a:avLst/>
          </a:prstGeom>
        </p:spPr>
      </p:pic>
    </p:spTree>
    <p:extLst>
      <p:ext uri="{BB962C8B-B14F-4D97-AF65-F5344CB8AC3E}">
        <p14:creationId xmlns:p14="http://schemas.microsoft.com/office/powerpoint/2010/main" xmlns="" val="17889655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ctr">
              <a:buNone/>
            </a:pPr>
            <a:r>
              <a:rPr lang="en-US" sz="2800" dirty="0" smtClean="0"/>
              <a:t>3</a:t>
            </a:r>
            <a:r>
              <a:rPr lang="en-US" sz="3200" dirty="0" smtClean="0"/>
              <a:t>. </a:t>
            </a:r>
            <a:r>
              <a:rPr lang="en-US" sz="3200" b="1" u="sng" dirty="0" smtClean="0"/>
              <a:t>Create Transparency</a:t>
            </a:r>
            <a:endParaRPr lang="en-US" sz="2800" b="1" u="sng" dirty="0" smtClean="0"/>
          </a:p>
          <a:p>
            <a:pPr lvl="0"/>
            <a:endParaRPr lang="en-US" sz="800" b="1" u="sng" dirty="0" smtClean="0"/>
          </a:p>
          <a:p>
            <a:pPr lvl="1"/>
            <a:r>
              <a:rPr lang="en-US" sz="2800" dirty="0" smtClean="0"/>
              <a:t>Tell the truth in a way people can verify. </a:t>
            </a:r>
          </a:p>
          <a:p>
            <a:pPr lvl="1"/>
            <a:r>
              <a:rPr lang="en-US" sz="2800" dirty="0" smtClean="0"/>
              <a:t>Get real and genuine. </a:t>
            </a:r>
          </a:p>
          <a:p>
            <a:pPr lvl="1"/>
            <a:r>
              <a:rPr lang="en-US" sz="2800" dirty="0" smtClean="0"/>
              <a:t>Be open and authentic. </a:t>
            </a:r>
          </a:p>
          <a:p>
            <a:pPr lvl="1"/>
            <a:r>
              <a:rPr lang="en-US" sz="2800" dirty="0" smtClean="0"/>
              <a:t>Operate on the premise of, “What you see is what you get.” </a:t>
            </a:r>
          </a:p>
          <a:p>
            <a:pPr lvl="1"/>
            <a:r>
              <a:rPr lang="en-US" sz="2800" dirty="0" smtClean="0"/>
              <a:t>Don’t have hidden agendas. </a:t>
            </a:r>
          </a:p>
          <a:p>
            <a:pPr lvl="1"/>
            <a:r>
              <a:rPr lang="en-US" sz="2800" dirty="0" smtClean="0"/>
              <a:t>Don’t hide information.</a:t>
            </a:r>
          </a:p>
          <a:p>
            <a:endParaRPr lang="en-US" dirty="0"/>
          </a:p>
        </p:txBody>
      </p:sp>
      <p:sp>
        <p:nvSpPr>
          <p:cNvPr id="3" name="Title 2"/>
          <p:cNvSpPr>
            <a:spLocks noGrp="1"/>
          </p:cNvSpPr>
          <p:nvPr>
            <p:ph type="title"/>
          </p:nvPr>
        </p:nvSpPr>
        <p:spPr/>
        <p:txBody>
          <a:bodyPr>
            <a:noAutofit/>
          </a:bodyPr>
          <a:lstStyle/>
          <a:p>
            <a:pPr algn="ctr"/>
            <a:r>
              <a:rPr lang="en-US" sz="3600" dirty="0" smtClean="0"/>
              <a:t>Stephen M.R. Covey’s </a:t>
            </a:r>
            <a:br>
              <a:rPr lang="en-US" sz="3600" dirty="0" smtClean="0"/>
            </a:br>
            <a:r>
              <a:rPr lang="en-US" sz="3600" dirty="0" smtClean="0"/>
              <a:t>13 Behaviors of a High Trust Leader</a:t>
            </a:r>
            <a:endParaRPr lang="en-US" sz="3600"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128</a:t>
            </a:fld>
            <a:endParaRPr lang="en-US" dirty="0"/>
          </a:p>
        </p:txBody>
      </p:sp>
      <p:pic>
        <p:nvPicPr>
          <p:cNvPr id="5" name="Content Placeholder 4" descr="Abraham_logo_05.jpg"/>
          <p:cNvPicPr>
            <a:picLocks noChangeAspect="1"/>
          </p:cNvPicPr>
          <p:nvPr/>
        </p:nvPicPr>
        <p:blipFill>
          <a:blip r:embed="rId3"/>
          <a:stretch>
            <a:fillRect/>
          </a:stretch>
        </p:blipFill>
        <p:spPr>
          <a:xfrm>
            <a:off x="8077200" y="5486400"/>
            <a:ext cx="838200" cy="885467"/>
          </a:xfrm>
          <a:prstGeom prst="rect">
            <a:avLst/>
          </a:prstGeom>
        </p:spPr>
      </p:pic>
    </p:spTree>
    <p:extLst>
      <p:ext uri="{BB962C8B-B14F-4D97-AF65-F5344CB8AC3E}">
        <p14:creationId xmlns:p14="http://schemas.microsoft.com/office/powerpoint/2010/main" xmlns="" val="420410505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ctr">
              <a:buNone/>
            </a:pPr>
            <a:r>
              <a:rPr lang="en-US" sz="3200" dirty="0" smtClean="0"/>
              <a:t>4. </a:t>
            </a:r>
            <a:r>
              <a:rPr lang="en-US" sz="3200" b="1" u="sng" dirty="0" smtClean="0"/>
              <a:t>Right Wrongs</a:t>
            </a:r>
          </a:p>
          <a:p>
            <a:pPr lvl="0"/>
            <a:endParaRPr lang="en-US" sz="800" b="1" u="sng" dirty="0" smtClean="0"/>
          </a:p>
          <a:p>
            <a:pPr lvl="1"/>
            <a:r>
              <a:rPr lang="en-US" sz="2800" dirty="0" smtClean="0"/>
              <a:t>Make things right when you’re wrong. </a:t>
            </a:r>
          </a:p>
          <a:p>
            <a:pPr lvl="1"/>
            <a:r>
              <a:rPr lang="en-US" sz="2800" dirty="0" smtClean="0"/>
              <a:t>Apologize quickly. </a:t>
            </a:r>
          </a:p>
          <a:p>
            <a:pPr lvl="1"/>
            <a:r>
              <a:rPr lang="en-US" sz="2800" dirty="0" smtClean="0"/>
              <a:t>Make restitution where possible. </a:t>
            </a:r>
          </a:p>
          <a:p>
            <a:pPr lvl="1"/>
            <a:r>
              <a:rPr lang="en-US" sz="2800" dirty="0" smtClean="0"/>
              <a:t>Practice “service recoveries.” </a:t>
            </a:r>
          </a:p>
          <a:p>
            <a:pPr lvl="1"/>
            <a:r>
              <a:rPr lang="en-US" sz="2800" dirty="0" smtClean="0"/>
              <a:t>Demonstrate personal humility. </a:t>
            </a:r>
          </a:p>
          <a:p>
            <a:pPr lvl="1"/>
            <a:r>
              <a:rPr lang="en-US" sz="2800" dirty="0" smtClean="0"/>
              <a:t>Don’t cover things up. </a:t>
            </a:r>
          </a:p>
          <a:p>
            <a:pPr lvl="1"/>
            <a:r>
              <a:rPr lang="en-US" sz="2800" dirty="0" smtClean="0"/>
              <a:t>Don’t let personal pride get in the way of doing the right thing.</a:t>
            </a:r>
          </a:p>
          <a:p>
            <a:endParaRPr lang="en-US" dirty="0"/>
          </a:p>
        </p:txBody>
      </p:sp>
      <p:sp>
        <p:nvSpPr>
          <p:cNvPr id="3" name="Title 2"/>
          <p:cNvSpPr>
            <a:spLocks noGrp="1"/>
          </p:cNvSpPr>
          <p:nvPr>
            <p:ph type="title"/>
          </p:nvPr>
        </p:nvSpPr>
        <p:spPr/>
        <p:txBody>
          <a:bodyPr>
            <a:noAutofit/>
          </a:bodyPr>
          <a:lstStyle/>
          <a:p>
            <a:pPr algn="ctr"/>
            <a:r>
              <a:rPr lang="en-US" sz="3600" dirty="0" smtClean="0"/>
              <a:t>Stephen M.R. Covey’s </a:t>
            </a:r>
            <a:br>
              <a:rPr lang="en-US" sz="3600" dirty="0" smtClean="0"/>
            </a:br>
            <a:r>
              <a:rPr lang="en-US" sz="3600" dirty="0" smtClean="0"/>
              <a:t>13 Behaviors of a High Trust Leader</a:t>
            </a:r>
            <a:endParaRPr lang="en-US" sz="3600"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129</a:t>
            </a:fld>
            <a:endParaRPr lang="en-US" dirty="0"/>
          </a:p>
        </p:txBody>
      </p:sp>
      <p:pic>
        <p:nvPicPr>
          <p:cNvPr id="5" name="Content Placeholder 4" descr="Abraham_logo_05.jpg"/>
          <p:cNvPicPr>
            <a:picLocks noChangeAspect="1"/>
          </p:cNvPicPr>
          <p:nvPr/>
        </p:nvPicPr>
        <p:blipFill>
          <a:blip r:embed="rId3"/>
          <a:stretch>
            <a:fillRect/>
          </a:stretch>
        </p:blipFill>
        <p:spPr>
          <a:xfrm>
            <a:off x="8095553" y="5486400"/>
            <a:ext cx="721324" cy="762000"/>
          </a:xfrm>
          <a:prstGeom prst="rect">
            <a:avLst/>
          </a:prstGeom>
        </p:spPr>
      </p:pic>
    </p:spTree>
    <p:extLst>
      <p:ext uri="{BB962C8B-B14F-4D97-AF65-F5344CB8AC3E}">
        <p14:creationId xmlns:p14="http://schemas.microsoft.com/office/powerpoint/2010/main" xmlns="" val="361339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5029200"/>
          </a:xfrm>
        </p:spPr>
        <p:txBody>
          <a:bodyPr>
            <a:normAutofit fontScale="40000" lnSpcReduction="20000"/>
          </a:bodyPr>
          <a:lstStyle/>
          <a:p>
            <a:endParaRPr lang="en-US" dirty="0" smtClean="0">
              <a:latin typeface="+mj-lt"/>
              <a:cs typeface="Times New Roman" pitchFamily="18" charset="0"/>
            </a:endParaRPr>
          </a:p>
          <a:p>
            <a:r>
              <a:rPr lang="en-US" sz="8000" dirty="0" smtClean="0">
                <a:latin typeface="+mj-lt"/>
                <a:cs typeface="Times New Roman" pitchFamily="18" charset="0"/>
              </a:rPr>
              <a:t>Each one of you has:</a:t>
            </a:r>
          </a:p>
          <a:p>
            <a:pPr lvl="1"/>
            <a:r>
              <a:rPr lang="en-US" sz="6000" dirty="0">
                <a:latin typeface="+mj-lt"/>
                <a:cs typeface="Times New Roman" pitchFamily="18" charset="0"/>
              </a:rPr>
              <a:t>A</a:t>
            </a:r>
            <a:r>
              <a:rPr lang="en-US" sz="6000" dirty="0" smtClean="0">
                <a:latin typeface="+mj-lt"/>
                <a:cs typeface="Times New Roman" pitchFamily="18" charset="0"/>
              </a:rPr>
              <a:t> different reality</a:t>
            </a:r>
          </a:p>
          <a:p>
            <a:pPr lvl="1"/>
            <a:r>
              <a:rPr lang="en-US" sz="6000" dirty="0">
                <a:latin typeface="+mj-lt"/>
                <a:cs typeface="Times New Roman" pitchFamily="18" charset="0"/>
              </a:rPr>
              <a:t>A</a:t>
            </a:r>
            <a:r>
              <a:rPr lang="en-US" sz="6000" dirty="0" smtClean="0">
                <a:latin typeface="+mj-lt"/>
                <a:cs typeface="Times New Roman" pitchFamily="18" charset="0"/>
              </a:rPr>
              <a:t> different agenda</a:t>
            </a:r>
          </a:p>
          <a:p>
            <a:pPr lvl="1"/>
            <a:r>
              <a:rPr lang="en-US" sz="6000" dirty="0">
                <a:latin typeface="+mj-lt"/>
                <a:cs typeface="Times New Roman" pitchFamily="18" charset="0"/>
              </a:rPr>
              <a:t>A</a:t>
            </a:r>
            <a:r>
              <a:rPr lang="en-US" sz="6000" dirty="0" smtClean="0">
                <a:latin typeface="+mj-lt"/>
                <a:cs typeface="Times New Roman" pitchFamily="18" charset="0"/>
              </a:rPr>
              <a:t> different experience</a:t>
            </a:r>
          </a:p>
          <a:p>
            <a:r>
              <a:rPr lang="en-US" sz="6700" dirty="0" smtClean="0">
                <a:latin typeface="+mj-lt"/>
                <a:cs typeface="Times New Roman" pitchFamily="18" charset="0"/>
              </a:rPr>
              <a:t>And therefore will have different interpretation of all that’s  being said by me right now and all you'll be hearing from each and every speaker, or panel member, exhibitor or sponsor</a:t>
            </a:r>
          </a:p>
          <a:p>
            <a:pPr>
              <a:buNone/>
            </a:pPr>
            <a:endParaRPr lang="en-US" sz="5100" dirty="0" smtClean="0">
              <a:latin typeface="+mj-lt"/>
            </a:endParaRPr>
          </a:p>
          <a:p>
            <a:pPr>
              <a:buNone/>
            </a:pPr>
            <a:endParaRPr lang="en-US" sz="5100" dirty="0" smtClean="0">
              <a:latin typeface="+mj-lt"/>
            </a:endParaRPr>
          </a:p>
          <a:p>
            <a:pPr>
              <a:buNone/>
            </a:pPr>
            <a:r>
              <a:rPr lang="en-US" dirty="0" smtClean="0">
                <a:latin typeface="+mj-lt"/>
              </a:rPr>
              <a:t>	</a:t>
            </a:r>
          </a:p>
          <a:p>
            <a:pPr>
              <a:buNone/>
            </a:pPr>
            <a:endParaRPr lang="en-US" dirty="0" smtClean="0">
              <a:latin typeface="+mj-lt"/>
            </a:endParaRPr>
          </a:p>
          <a:p>
            <a:pPr>
              <a:buNone/>
            </a:pPr>
            <a:r>
              <a:rPr lang="en-US" dirty="0" smtClean="0">
                <a:latin typeface="+mj-lt"/>
              </a:rPr>
              <a:t>	</a:t>
            </a:r>
          </a:p>
        </p:txBody>
      </p:sp>
      <p:sp>
        <p:nvSpPr>
          <p:cNvPr id="4" name="Slide Number Placeholder 3"/>
          <p:cNvSpPr>
            <a:spLocks noGrp="1"/>
          </p:cNvSpPr>
          <p:nvPr>
            <p:ph type="sldNum" sz="quarter" idx="12"/>
          </p:nvPr>
        </p:nvSpPr>
        <p:spPr/>
        <p:txBody>
          <a:bodyPr/>
          <a:lstStyle/>
          <a:p>
            <a:fld id="{F0926855-8391-4251-BB9B-7018D126B371}" type="slidenum">
              <a:rPr lang="en-US" smtClean="0"/>
              <a:pPr/>
              <a:t>13</a:t>
            </a:fld>
            <a:endParaRPr lang="en-US" dirty="0"/>
          </a:p>
        </p:txBody>
      </p:sp>
      <p:sp>
        <p:nvSpPr>
          <p:cNvPr id="2" name="Title 1"/>
          <p:cNvSpPr>
            <a:spLocks noGrp="1"/>
          </p:cNvSpPr>
          <p:nvPr>
            <p:ph type="title"/>
          </p:nvPr>
        </p:nvSpPr>
        <p:spPr>
          <a:xfrm>
            <a:off x="1600200" y="685800"/>
            <a:ext cx="8229600" cy="1143000"/>
          </a:xfrm>
        </p:spPr>
        <p:txBody>
          <a:bodyPr>
            <a:normAutofit fontScale="90000"/>
          </a:bodyPr>
          <a:lstStyle/>
          <a:p>
            <a:r>
              <a:rPr lang="en-US" dirty="0" smtClean="0"/>
              <a:t>When Worlds  Collide!!!</a:t>
            </a:r>
            <a:br>
              <a:rPr lang="en-US" dirty="0" smtClean="0"/>
            </a:br>
            <a:r>
              <a:rPr lang="en-US" dirty="0" smtClean="0"/>
              <a:t> </a:t>
            </a:r>
            <a:br>
              <a:rPr lang="en-US" dirty="0" smtClean="0"/>
            </a:br>
            <a:endParaRPr lang="en-US" u="sng" dirty="0">
              <a:latin typeface="+mn-lt"/>
            </a:endParaRPr>
          </a:p>
        </p:txBody>
      </p:sp>
      <p:pic>
        <p:nvPicPr>
          <p:cNvPr id="5" name="Content Placeholder 4" descr="Abraham_logo_05.jpg"/>
          <p:cNvPicPr>
            <a:picLocks noChangeAspect="1"/>
          </p:cNvPicPr>
          <p:nvPr/>
        </p:nvPicPr>
        <p:blipFill>
          <a:blip r:embed="rId3"/>
          <a:stretch>
            <a:fillRect/>
          </a:stretch>
        </p:blipFill>
        <p:spPr>
          <a:xfrm>
            <a:off x="8201127" y="5867400"/>
            <a:ext cx="539550" cy="569976"/>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lgn="ctr">
              <a:buNone/>
            </a:pPr>
            <a:r>
              <a:rPr lang="en-US" sz="3500" dirty="0" smtClean="0"/>
              <a:t>5. </a:t>
            </a:r>
            <a:r>
              <a:rPr lang="en-US" sz="3500" b="1" u="sng" dirty="0" smtClean="0"/>
              <a:t>Show Loyalty</a:t>
            </a:r>
          </a:p>
          <a:p>
            <a:pPr lvl="0"/>
            <a:endParaRPr lang="en-US" sz="800" b="1" u="sng" dirty="0" smtClean="0"/>
          </a:p>
          <a:p>
            <a:pPr lvl="1">
              <a:lnSpc>
                <a:spcPct val="150000"/>
              </a:lnSpc>
            </a:pPr>
            <a:r>
              <a:rPr lang="en-US" sz="2800" dirty="0" smtClean="0"/>
              <a:t>Give credit to others. </a:t>
            </a:r>
          </a:p>
          <a:p>
            <a:pPr lvl="1">
              <a:lnSpc>
                <a:spcPct val="150000"/>
              </a:lnSpc>
            </a:pPr>
            <a:r>
              <a:rPr lang="en-US" sz="2800" dirty="0" smtClean="0"/>
              <a:t>Speak about people as if they were present.</a:t>
            </a:r>
          </a:p>
          <a:p>
            <a:pPr lvl="1">
              <a:lnSpc>
                <a:spcPct val="150000"/>
              </a:lnSpc>
            </a:pPr>
            <a:r>
              <a:rPr lang="en-US" sz="2800" dirty="0" smtClean="0"/>
              <a:t>Represent others who aren’t there to speak for themselves. </a:t>
            </a:r>
          </a:p>
          <a:p>
            <a:pPr lvl="1">
              <a:lnSpc>
                <a:spcPct val="150000"/>
              </a:lnSpc>
            </a:pPr>
            <a:r>
              <a:rPr lang="en-US" sz="2800" dirty="0" smtClean="0"/>
              <a:t>Don’t badmouth others behind their backs. </a:t>
            </a:r>
          </a:p>
          <a:p>
            <a:pPr lvl="1">
              <a:lnSpc>
                <a:spcPct val="150000"/>
              </a:lnSpc>
            </a:pPr>
            <a:r>
              <a:rPr lang="en-US" sz="2800" dirty="0" smtClean="0"/>
              <a:t>Don’t disclose others’ private information.</a:t>
            </a:r>
          </a:p>
          <a:p>
            <a:endParaRPr lang="en-US" dirty="0"/>
          </a:p>
        </p:txBody>
      </p:sp>
      <p:sp>
        <p:nvSpPr>
          <p:cNvPr id="3" name="Title 2"/>
          <p:cNvSpPr>
            <a:spLocks noGrp="1"/>
          </p:cNvSpPr>
          <p:nvPr>
            <p:ph type="title"/>
          </p:nvPr>
        </p:nvSpPr>
        <p:spPr/>
        <p:txBody>
          <a:bodyPr>
            <a:noAutofit/>
          </a:bodyPr>
          <a:lstStyle/>
          <a:p>
            <a:pPr algn="ctr"/>
            <a:r>
              <a:rPr lang="en-US" sz="3600" dirty="0" smtClean="0"/>
              <a:t>Stephen M.R. Covey’s </a:t>
            </a:r>
            <a:br>
              <a:rPr lang="en-US" sz="3600" dirty="0" smtClean="0"/>
            </a:br>
            <a:r>
              <a:rPr lang="en-US" sz="3600" dirty="0" smtClean="0"/>
              <a:t>13 Behaviors of a High Trust Leader</a:t>
            </a:r>
            <a:endParaRPr lang="en-US" sz="3600"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130</a:t>
            </a:fld>
            <a:endParaRPr lang="en-US"/>
          </a:p>
        </p:txBody>
      </p:sp>
      <p:pic>
        <p:nvPicPr>
          <p:cNvPr id="5" name="Content Placeholder 4" descr="Abraham_logo_05.jpg"/>
          <p:cNvPicPr>
            <a:picLocks noChangeAspect="1"/>
          </p:cNvPicPr>
          <p:nvPr/>
        </p:nvPicPr>
        <p:blipFill>
          <a:blip r:embed="rId3"/>
          <a:stretch>
            <a:fillRect/>
          </a:stretch>
        </p:blipFill>
        <p:spPr>
          <a:xfrm>
            <a:off x="8229601" y="5628007"/>
            <a:ext cx="587276" cy="620393"/>
          </a:xfrm>
          <a:prstGeom prst="rect">
            <a:avLst/>
          </a:prstGeom>
        </p:spPr>
      </p:pic>
    </p:spTree>
    <p:extLst>
      <p:ext uri="{BB962C8B-B14F-4D97-AF65-F5344CB8AC3E}">
        <p14:creationId xmlns:p14="http://schemas.microsoft.com/office/powerpoint/2010/main" xmlns="" val="31450788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lgn="ctr">
              <a:buNone/>
            </a:pPr>
            <a:r>
              <a:rPr lang="en-US" sz="3900" dirty="0" smtClean="0"/>
              <a:t>6. </a:t>
            </a:r>
            <a:r>
              <a:rPr lang="en-US" sz="3900" b="1" u="sng" dirty="0" smtClean="0"/>
              <a:t>Deliver Results</a:t>
            </a:r>
          </a:p>
          <a:p>
            <a:pPr lvl="0"/>
            <a:endParaRPr lang="en-US" sz="800" b="1" u="sng" dirty="0" smtClean="0"/>
          </a:p>
          <a:p>
            <a:pPr lvl="1">
              <a:lnSpc>
                <a:spcPct val="150000"/>
              </a:lnSpc>
            </a:pPr>
            <a:r>
              <a:rPr lang="en-US" sz="2800" dirty="0" smtClean="0"/>
              <a:t>Establish a track record of results. </a:t>
            </a:r>
          </a:p>
          <a:p>
            <a:pPr lvl="1">
              <a:lnSpc>
                <a:spcPct val="150000"/>
              </a:lnSpc>
            </a:pPr>
            <a:r>
              <a:rPr lang="en-US" sz="2800" dirty="0" smtClean="0"/>
              <a:t>Get the right things done. </a:t>
            </a:r>
          </a:p>
          <a:p>
            <a:pPr lvl="1">
              <a:lnSpc>
                <a:spcPct val="150000"/>
              </a:lnSpc>
            </a:pPr>
            <a:r>
              <a:rPr lang="en-US" sz="2800" dirty="0" smtClean="0"/>
              <a:t>Make things happen. </a:t>
            </a:r>
          </a:p>
          <a:p>
            <a:pPr lvl="1">
              <a:lnSpc>
                <a:spcPct val="150000"/>
              </a:lnSpc>
            </a:pPr>
            <a:r>
              <a:rPr lang="en-US" sz="2800" dirty="0" smtClean="0"/>
              <a:t>Accomplish what you’re hired to do. </a:t>
            </a:r>
          </a:p>
          <a:p>
            <a:pPr lvl="1">
              <a:lnSpc>
                <a:spcPct val="150000"/>
              </a:lnSpc>
            </a:pPr>
            <a:r>
              <a:rPr lang="en-US" sz="2800" dirty="0" smtClean="0"/>
              <a:t>Be on time and within budget. </a:t>
            </a:r>
          </a:p>
          <a:p>
            <a:pPr lvl="1">
              <a:lnSpc>
                <a:spcPct val="150000"/>
              </a:lnSpc>
            </a:pPr>
            <a:r>
              <a:rPr lang="en-US" sz="2800" dirty="0" smtClean="0"/>
              <a:t>Don’t overpromise and under deliver. </a:t>
            </a:r>
          </a:p>
          <a:p>
            <a:pPr lvl="1">
              <a:lnSpc>
                <a:spcPct val="150000"/>
              </a:lnSpc>
            </a:pPr>
            <a:r>
              <a:rPr lang="en-US" sz="2800" dirty="0" smtClean="0"/>
              <a:t>Don’t make excuses for not delivering.</a:t>
            </a:r>
          </a:p>
          <a:p>
            <a:endParaRPr lang="en-US" dirty="0"/>
          </a:p>
        </p:txBody>
      </p:sp>
      <p:sp>
        <p:nvSpPr>
          <p:cNvPr id="3" name="Title 2"/>
          <p:cNvSpPr>
            <a:spLocks noGrp="1"/>
          </p:cNvSpPr>
          <p:nvPr>
            <p:ph type="title"/>
          </p:nvPr>
        </p:nvSpPr>
        <p:spPr/>
        <p:txBody>
          <a:bodyPr>
            <a:noAutofit/>
          </a:bodyPr>
          <a:lstStyle/>
          <a:p>
            <a:pPr algn="ctr"/>
            <a:r>
              <a:rPr lang="en-US" sz="3600" dirty="0" smtClean="0"/>
              <a:t>Stephen M.R. Covey’s </a:t>
            </a:r>
            <a:br>
              <a:rPr lang="en-US" sz="3600" dirty="0" smtClean="0"/>
            </a:br>
            <a:r>
              <a:rPr lang="en-US" sz="3600" dirty="0" smtClean="0"/>
              <a:t>13 Behaviors of a High Trust Leader</a:t>
            </a:r>
            <a:endParaRPr lang="en-US" sz="3600"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131</a:t>
            </a:fld>
            <a:endParaRPr lang="en-US" dirty="0"/>
          </a:p>
        </p:txBody>
      </p:sp>
      <p:pic>
        <p:nvPicPr>
          <p:cNvPr id="5" name="Content Placeholder 4" descr="Abraham_logo_05.jpg"/>
          <p:cNvPicPr>
            <a:picLocks noChangeAspect="1"/>
          </p:cNvPicPr>
          <p:nvPr/>
        </p:nvPicPr>
        <p:blipFill>
          <a:blip r:embed="rId3"/>
          <a:stretch>
            <a:fillRect/>
          </a:stretch>
        </p:blipFill>
        <p:spPr>
          <a:xfrm>
            <a:off x="8153400" y="5562600"/>
            <a:ext cx="762000" cy="804970"/>
          </a:xfrm>
          <a:prstGeom prst="rect">
            <a:avLst/>
          </a:prstGeom>
        </p:spPr>
      </p:pic>
    </p:spTree>
    <p:extLst>
      <p:ext uri="{BB962C8B-B14F-4D97-AF65-F5344CB8AC3E}">
        <p14:creationId xmlns:p14="http://schemas.microsoft.com/office/powerpoint/2010/main" xmlns="" val="6029560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lstStyle/>
          <a:p>
            <a:pPr lvl="0" algn="ctr">
              <a:buNone/>
            </a:pPr>
            <a:r>
              <a:rPr lang="en-US" sz="3200" dirty="0" smtClean="0"/>
              <a:t>7. </a:t>
            </a:r>
            <a:r>
              <a:rPr lang="en-US" sz="3200" b="1" u="sng" dirty="0" smtClean="0"/>
              <a:t>Get Better</a:t>
            </a:r>
          </a:p>
          <a:p>
            <a:pPr lvl="0"/>
            <a:endParaRPr lang="en-US" sz="800" b="1" u="sng" dirty="0" smtClean="0"/>
          </a:p>
          <a:p>
            <a:pPr lvl="1"/>
            <a:r>
              <a:rPr lang="en-US" sz="2400" dirty="0" smtClean="0"/>
              <a:t>Continuously improve. </a:t>
            </a:r>
          </a:p>
          <a:p>
            <a:pPr lvl="1"/>
            <a:r>
              <a:rPr lang="en-US" sz="2400" dirty="0" smtClean="0"/>
              <a:t>Increase your capabilities. </a:t>
            </a:r>
          </a:p>
          <a:p>
            <a:pPr lvl="1"/>
            <a:r>
              <a:rPr lang="en-US" sz="2400" dirty="0" smtClean="0"/>
              <a:t>Be a constant learner. </a:t>
            </a:r>
          </a:p>
          <a:p>
            <a:pPr lvl="1"/>
            <a:r>
              <a:rPr lang="en-US" sz="2400" dirty="0" smtClean="0"/>
              <a:t>Develop feedback system—both formal and informal. </a:t>
            </a:r>
          </a:p>
          <a:p>
            <a:pPr lvl="1"/>
            <a:r>
              <a:rPr lang="en-US" sz="2400" dirty="0" smtClean="0"/>
              <a:t>Act upon the feedback you receive. </a:t>
            </a:r>
          </a:p>
          <a:p>
            <a:pPr lvl="1"/>
            <a:r>
              <a:rPr lang="en-US" sz="2400" dirty="0" smtClean="0"/>
              <a:t>Thank people for feedback. </a:t>
            </a:r>
          </a:p>
          <a:p>
            <a:pPr lvl="1"/>
            <a:r>
              <a:rPr lang="en-US" sz="2400" dirty="0" smtClean="0"/>
              <a:t>Don’t consider yourself above feedback. </a:t>
            </a:r>
          </a:p>
          <a:p>
            <a:pPr lvl="1"/>
            <a:r>
              <a:rPr lang="en-US" sz="2400" dirty="0" smtClean="0"/>
              <a:t>Don’t assume your knowledge and skills will be sufficient for tomorrow’s challenges</a:t>
            </a:r>
            <a:r>
              <a:rPr lang="en-US" dirty="0" smtClean="0"/>
              <a:t>.</a:t>
            </a:r>
          </a:p>
        </p:txBody>
      </p:sp>
      <p:sp>
        <p:nvSpPr>
          <p:cNvPr id="3" name="Title 2"/>
          <p:cNvSpPr>
            <a:spLocks noGrp="1"/>
          </p:cNvSpPr>
          <p:nvPr>
            <p:ph type="title"/>
          </p:nvPr>
        </p:nvSpPr>
        <p:spPr/>
        <p:txBody>
          <a:bodyPr>
            <a:noAutofit/>
          </a:bodyPr>
          <a:lstStyle/>
          <a:p>
            <a:pPr algn="ctr"/>
            <a:r>
              <a:rPr lang="en-US" sz="3600" dirty="0" smtClean="0"/>
              <a:t>Stephen M.R. Covey’s </a:t>
            </a:r>
            <a:br>
              <a:rPr lang="en-US" sz="3600" dirty="0" smtClean="0"/>
            </a:br>
            <a:r>
              <a:rPr lang="en-US" sz="3600" dirty="0" smtClean="0"/>
              <a:t>13 Behaviors of a High Trust Leader</a:t>
            </a:r>
            <a:endParaRPr lang="en-US" sz="3600"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132</a:t>
            </a:fld>
            <a:endParaRPr lang="en-US"/>
          </a:p>
        </p:txBody>
      </p:sp>
      <p:pic>
        <p:nvPicPr>
          <p:cNvPr id="5" name="Content Placeholder 4" descr="Abraham_logo_05.jpg"/>
          <p:cNvPicPr>
            <a:picLocks noChangeAspect="1"/>
          </p:cNvPicPr>
          <p:nvPr/>
        </p:nvPicPr>
        <p:blipFill>
          <a:blip r:embed="rId3"/>
          <a:stretch>
            <a:fillRect/>
          </a:stretch>
        </p:blipFill>
        <p:spPr>
          <a:xfrm>
            <a:off x="8229600" y="5715000"/>
            <a:ext cx="663477" cy="700891"/>
          </a:xfrm>
          <a:prstGeom prst="rect">
            <a:avLst/>
          </a:prstGeom>
        </p:spPr>
      </p:pic>
    </p:spTree>
    <p:extLst>
      <p:ext uri="{BB962C8B-B14F-4D97-AF65-F5344CB8AC3E}">
        <p14:creationId xmlns:p14="http://schemas.microsoft.com/office/powerpoint/2010/main" xmlns="" val="42076559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lgn="ctr">
              <a:buNone/>
            </a:pPr>
            <a:r>
              <a:rPr lang="en-US" sz="3200" dirty="0" smtClean="0"/>
              <a:t>8. </a:t>
            </a:r>
            <a:r>
              <a:rPr lang="en-US" sz="3200" b="1" u="sng" dirty="0" smtClean="0"/>
              <a:t>Confront Reality</a:t>
            </a:r>
          </a:p>
          <a:p>
            <a:pPr lvl="0"/>
            <a:endParaRPr lang="en-US" sz="800" b="1" u="sng" dirty="0" smtClean="0"/>
          </a:p>
          <a:p>
            <a:pPr lvl="1">
              <a:lnSpc>
                <a:spcPct val="150000"/>
              </a:lnSpc>
            </a:pPr>
            <a:r>
              <a:rPr lang="en-US" sz="2400" dirty="0" smtClean="0"/>
              <a:t>Take issues head on, even the “</a:t>
            </a:r>
            <a:r>
              <a:rPr lang="en-US" sz="2400" dirty="0" err="1" smtClean="0"/>
              <a:t>undiscussables</a:t>
            </a:r>
            <a:r>
              <a:rPr lang="en-US" sz="2400" dirty="0" smtClean="0"/>
              <a:t>.”</a:t>
            </a:r>
          </a:p>
          <a:p>
            <a:pPr lvl="1">
              <a:lnSpc>
                <a:spcPct val="150000"/>
              </a:lnSpc>
            </a:pPr>
            <a:r>
              <a:rPr lang="en-US" sz="2400" dirty="0" smtClean="0"/>
              <a:t>Address the tough stuff directly. </a:t>
            </a:r>
          </a:p>
          <a:p>
            <a:pPr lvl="1">
              <a:lnSpc>
                <a:spcPct val="150000"/>
              </a:lnSpc>
            </a:pPr>
            <a:r>
              <a:rPr lang="en-US" sz="2400" dirty="0" smtClean="0"/>
              <a:t>Acknowledge the unsaid. </a:t>
            </a:r>
          </a:p>
          <a:p>
            <a:pPr lvl="1">
              <a:lnSpc>
                <a:spcPct val="150000"/>
              </a:lnSpc>
            </a:pPr>
            <a:r>
              <a:rPr lang="en-US" sz="2400" dirty="0" smtClean="0"/>
              <a:t>Lead out courageously in conversation. </a:t>
            </a:r>
          </a:p>
          <a:p>
            <a:pPr lvl="1">
              <a:lnSpc>
                <a:spcPct val="150000"/>
              </a:lnSpc>
            </a:pPr>
            <a:r>
              <a:rPr lang="en-US" sz="2400" dirty="0" smtClean="0"/>
              <a:t>Remove the “swords from their hands.” </a:t>
            </a:r>
          </a:p>
          <a:p>
            <a:pPr lvl="1">
              <a:lnSpc>
                <a:spcPct val="150000"/>
              </a:lnSpc>
            </a:pPr>
            <a:r>
              <a:rPr lang="en-US" sz="2400" dirty="0" smtClean="0"/>
              <a:t>Don’t skirt the real issues. </a:t>
            </a:r>
          </a:p>
          <a:p>
            <a:pPr lvl="1">
              <a:lnSpc>
                <a:spcPct val="150000"/>
              </a:lnSpc>
            </a:pPr>
            <a:r>
              <a:rPr lang="en-US" sz="2400" dirty="0" smtClean="0"/>
              <a:t>Don’t bury your head in the sand.</a:t>
            </a:r>
          </a:p>
          <a:p>
            <a:endParaRPr lang="en-US" dirty="0"/>
          </a:p>
        </p:txBody>
      </p:sp>
      <p:sp>
        <p:nvSpPr>
          <p:cNvPr id="3" name="Title 2"/>
          <p:cNvSpPr>
            <a:spLocks noGrp="1"/>
          </p:cNvSpPr>
          <p:nvPr>
            <p:ph type="title"/>
          </p:nvPr>
        </p:nvSpPr>
        <p:spPr/>
        <p:txBody>
          <a:bodyPr>
            <a:noAutofit/>
          </a:bodyPr>
          <a:lstStyle/>
          <a:p>
            <a:pPr algn="ctr"/>
            <a:r>
              <a:rPr lang="en-US" sz="3600" dirty="0" smtClean="0"/>
              <a:t>Stephen M.R. Covey’s </a:t>
            </a:r>
            <a:br>
              <a:rPr lang="en-US" sz="3600" dirty="0" smtClean="0"/>
            </a:br>
            <a:r>
              <a:rPr lang="en-US" sz="3600" dirty="0" smtClean="0"/>
              <a:t>13 Behaviors of a High Trust Leader</a:t>
            </a:r>
            <a:endParaRPr lang="en-US" sz="3600"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133</a:t>
            </a:fld>
            <a:endParaRPr lang="en-US" dirty="0"/>
          </a:p>
        </p:txBody>
      </p:sp>
      <p:pic>
        <p:nvPicPr>
          <p:cNvPr id="5" name="Content Placeholder 4" descr="Abraham_logo_05.jpg"/>
          <p:cNvPicPr>
            <a:picLocks noChangeAspect="1"/>
          </p:cNvPicPr>
          <p:nvPr/>
        </p:nvPicPr>
        <p:blipFill>
          <a:blip r:embed="rId3"/>
          <a:stretch>
            <a:fillRect/>
          </a:stretch>
        </p:blipFill>
        <p:spPr>
          <a:xfrm>
            <a:off x="8077200" y="5486400"/>
            <a:ext cx="739677" cy="781388"/>
          </a:xfrm>
          <a:prstGeom prst="rect">
            <a:avLst/>
          </a:prstGeom>
        </p:spPr>
      </p:pic>
    </p:spTree>
    <p:extLst>
      <p:ext uri="{BB962C8B-B14F-4D97-AF65-F5344CB8AC3E}">
        <p14:creationId xmlns:p14="http://schemas.microsoft.com/office/powerpoint/2010/main" xmlns="" val="22273284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a:bodyPr>
          <a:lstStyle/>
          <a:p>
            <a:pPr lvl="0" algn="ctr">
              <a:buNone/>
            </a:pPr>
            <a:r>
              <a:rPr lang="en-US" sz="3200" dirty="0" smtClean="0"/>
              <a:t>9. </a:t>
            </a:r>
            <a:r>
              <a:rPr lang="en-US" sz="3200" b="1" u="sng" dirty="0" smtClean="0"/>
              <a:t>Clarify Expectations</a:t>
            </a:r>
          </a:p>
          <a:p>
            <a:pPr lvl="0"/>
            <a:endParaRPr lang="en-US" sz="800" b="1" u="sng" dirty="0" smtClean="0"/>
          </a:p>
          <a:p>
            <a:pPr lvl="1">
              <a:lnSpc>
                <a:spcPct val="150000"/>
              </a:lnSpc>
            </a:pPr>
            <a:r>
              <a:rPr lang="en-US" sz="2400" dirty="0" smtClean="0"/>
              <a:t>Disclose and reveal expectations. </a:t>
            </a:r>
          </a:p>
          <a:p>
            <a:pPr lvl="1">
              <a:lnSpc>
                <a:spcPct val="150000"/>
              </a:lnSpc>
            </a:pPr>
            <a:r>
              <a:rPr lang="en-US" sz="2400" dirty="0" smtClean="0"/>
              <a:t>Discuss them. </a:t>
            </a:r>
          </a:p>
          <a:p>
            <a:pPr lvl="1">
              <a:lnSpc>
                <a:spcPct val="150000"/>
              </a:lnSpc>
            </a:pPr>
            <a:r>
              <a:rPr lang="en-US" sz="2400" dirty="0" smtClean="0"/>
              <a:t>Validate them. </a:t>
            </a:r>
          </a:p>
          <a:p>
            <a:pPr lvl="1">
              <a:lnSpc>
                <a:spcPct val="150000"/>
              </a:lnSpc>
            </a:pPr>
            <a:r>
              <a:rPr lang="en-US" sz="2400" dirty="0" smtClean="0"/>
              <a:t>Renegotiate them if needed and possible. </a:t>
            </a:r>
          </a:p>
          <a:p>
            <a:pPr lvl="1">
              <a:lnSpc>
                <a:spcPct val="150000"/>
              </a:lnSpc>
            </a:pPr>
            <a:r>
              <a:rPr lang="en-US" sz="2400" dirty="0" smtClean="0"/>
              <a:t>Don’t violate expectations. </a:t>
            </a:r>
          </a:p>
          <a:p>
            <a:pPr lvl="1">
              <a:lnSpc>
                <a:spcPct val="150000"/>
              </a:lnSpc>
            </a:pPr>
            <a:r>
              <a:rPr lang="en-US" sz="2400" dirty="0" smtClean="0"/>
              <a:t>Don’t assume that expectations are clear or shared</a:t>
            </a:r>
            <a:r>
              <a:rPr lang="en-US" dirty="0" smtClean="0"/>
              <a:t>.</a:t>
            </a:r>
          </a:p>
        </p:txBody>
      </p:sp>
      <p:sp>
        <p:nvSpPr>
          <p:cNvPr id="3" name="Title 2"/>
          <p:cNvSpPr>
            <a:spLocks noGrp="1"/>
          </p:cNvSpPr>
          <p:nvPr>
            <p:ph type="title"/>
          </p:nvPr>
        </p:nvSpPr>
        <p:spPr/>
        <p:txBody>
          <a:bodyPr>
            <a:noAutofit/>
          </a:bodyPr>
          <a:lstStyle/>
          <a:p>
            <a:pPr algn="ctr"/>
            <a:r>
              <a:rPr lang="en-US" sz="3600" dirty="0" smtClean="0"/>
              <a:t>Stephen M.R. Covey’s </a:t>
            </a:r>
            <a:br>
              <a:rPr lang="en-US" sz="3600" dirty="0" smtClean="0"/>
            </a:br>
            <a:r>
              <a:rPr lang="en-US" sz="3600" dirty="0" smtClean="0"/>
              <a:t>13 Behaviors of a High Trust Leader</a:t>
            </a:r>
            <a:endParaRPr lang="en-US" sz="3600"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134</a:t>
            </a:fld>
            <a:endParaRPr lang="en-US" dirty="0"/>
          </a:p>
        </p:txBody>
      </p:sp>
      <p:pic>
        <p:nvPicPr>
          <p:cNvPr id="5" name="Content Placeholder 4" descr="Abraham_logo_05.jpg"/>
          <p:cNvPicPr>
            <a:picLocks noChangeAspect="1"/>
          </p:cNvPicPr>
          <p:nvPr/>
        </p:nvPicPr>
        <p:blipFill>
          <a:blip r:embed="rId3"/>
          <a:stretch>
            <a:fillRect/>
          </a:stretch>
        </p:blipFill>
        <p:spPr>
          <a:xfrm>
            <a:off x="8095553" y="5486400"/>
            <a:ext cx="721324" cy="762000"/>
          </a:xfrm>
          <a:prstGeom prst="rect">
            <a:avLst/>
          </a:prstGeom>
        </p:spPr>
      </p:pic>
    </p:spTree>
    <p:extLst>
      <p:ext uri="{BB962C8B-B14F-4D97-AF65-F5344CB8AC3E}">
        <p14:creationId xmlns:p14="http://schemas.microsoft.com/office/powerpoint/2010/main" xmlns="" val="15113618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67072"/>
          </a:xfrm>
        </p:spPr>
        <p:txBody>
          <a:bodyPr>
            <a:normAutofit fontScale="92500" lnSpcReduction="10000"/>
          </a:bodyPr>
          <a:lstStyle/>
          <a:p>
            <a:pPr lvl="0" algn="ctr">
              <a:buNone/>
            </a:pPr>
            <a:r>
              <a:rPr lang="en-US" sz="3500" dirty="0" smtClean="0"/>
              <a:t>10. </a:t>
            </a:r>
            <a:r>
              <a:rPr lang="en-US" sz="3500" b="1" u="sng" dirty="0" smtClean="0"/>
              <a:t>Practice Accountability</a:t>
            </a:r>
          </a:p>
          <a:p>
            <a:pPr lvl="0"/>
            <a:endParaRPr lang="en-US" sz="800" b="1" u="sng" dirty="0" smtClean="0"/>
          </a:p>
          <a:p>
            <a:pPr lvl="1">
              <a:lnSpc>
                <a:spcPct val="150000"/>
              </a:lnSpc>
            </a:pPr>
            <a:r>
              <a:rPr lang="en-US" sz="2400" dirty="0" smtClean="0"/>
              <a:t>Hold yourself accountable. </a:t>
            </a:r>
          </a:p>
          <a:p>
            <a:pPr lvl="1">
              <a:lnSpc>
                <a:spcPct val="150000"/>
              </a:lnSpc>
            </a:pPr>
            <a:r>
              <a:rPr lang="en-US" sz="2400" dirty="0" smtClean="0"/>
              <a:t>Hold others accountable. </a:t>
            </a:r>
          </a:p>
          <a:p>
            <a:pPr lvl="1">
              <a:lnSpc>
                <a:spcPct val="150000"/>
              </a:lnSpc>
            </a:pPr>
            <a:r>
              <a:rPr lang="en-US" sz="2400" dirty="0" smtClean="0"/>
              <a:t>Take responsibility for results. </a:t>
            </a:r>
          </a:p>
          <a:p>
            <a:pPr lvl="1">
              <a:lnSpc>
                <a:spcPct val="150000"/>
              </a:lnSpc>
            </a:pPr>
            <a:r>
              <a:rPr lang="en-US" sz="2400" dirty="0" smtClean="0"/>
              <a:t>Be clear on how you’ll communicate how you’re doing—and how others are doing. </a:t>
            </a:r>
          </a:p>
          <a:p>
            <a:pPr lvl="1">
              <a:lnSpc>
                <a:spcPct val="150000"/>
              </a:lnSpc>
            </a:pPr>
            <a:r>
              <a:rPr lang="en-US" sz="2400" dirty="0" smtClean="0"/>
              <a:t>Don’t avoid or shirk responsibility. </a:t>
            </a:r>
          </a:p>
          <a:p>
            <a:pPr lvl="1">
              <a:lnSpc>
                <a:spcPct val="150000"/>
              </a:lnSpc>
            </a:pPr>
            <a:r>
              <a:rPr lang="en-US" sz="2400" dirty="0" smtClean="0"/>
              <a:t>Don’t blame others or point fingers when things go wrong.</a:t>
            </a:r>
          </a:p>
          <a:p>
            <a:endParaRPr lang="en-US" dirty="0"/>
          </a:p>
        </p:txBody>
      </p:sp>
      <p:sp>
        <p:nvSpPr>
          <p:cNvPr id="3" name="Title 2"/>
          <p:cNvSpPr>
            <a:spLocks noGrp="1"/>
          </p:cNvSpPr>
          <p:nvPr>
            <p:ph type="title"/>
          </p:nvPr>
        </p:nvSpPr>
        <p:spPr/>
        <p:txBody>
          <a:bodyPr>
            <a:noAutofit/>
          </a:bodyPr>
          <a:lstStyle/>
          <a:p>
            <a:pPr algn="ctr"/>
            <a:r>
              <a:rPr lang="en-US" sz="3600" dirty="0" smtClean="0"/>
              <a:t>Stephen M.R. Covey’s </a:t>
            </a:r>
            <a:br>
              <a:rPr lang="en-US" sz="3600" dirty="0" smtClean="0"/>
            </a:br>
            <a:r>
              <a:rPr lang="en-US" sz="3600" dirty="0" smtClean="0"/>
              <a:t>13 Behaviors of a High Trust Leader</a:t>
            </a:r>
            <a:endParaRPr lang="en-US" sz="3600"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135</a:t>
            </a:fld>
            <a:endParaRPr lang="en-US" dirty="0"/>
          </a:p>
        </p:txBody>
      </p:sp>
      <p:pic>
        <p:nvPicPr>
          <p:cNvPr id="5" name="Content Placeholder 4" descr="Abraham_logo_05.jpg"/>
          <p:cNvPicPr>
            <a:picLocks noChangeAspect="1"/>
          </p:cNvPicPr>
          <p:nvPr/>
        </p:nvPicPr>
        <p:blipFill>
          <a:blip r:embed="rId3"/>
          <a:stretch>
            <a:fillRect/>
          </a:stretch>
        </p:blipFill>
        <p:spPr>
          <a:xfrm>
            <a:off x="8305800" y="5638800"/>
            <a:ext cx="611683" cy="646176"/>
          </a:xfrm>
          <a:prstGeom prst="rect">
            <a:avLst/>
          </a:prstGeom>
        </p:spPr>
      </p:pic>
    </p:spTree>
    <p:extLst>
      <p:ext uri="{BB962C8B-B14F-4D97-AF65-F5344CB8AC3E}">
        <p14:creationId xmlns:p14="http://schemas.microsoft.com/office/powerpoint/2010/main" xmlns="" val="14797092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a:bodyPr>
          <a:lstStyle/>
          <a:p>
            <a:pPr lvl="0" algn="ctr">
              <a:buNone/>
            </a:pPr>
            <a:r>
              <a:rPr lang="en-US" sz="3200" dirty="0" smtClean="0"/>
              <a:t>11. </a:t>
            </a:r>
            <a:r>
              <a:rPr lang="en-US" sz="3200" b="1" u="sng" dirty="0" smtClean="0"/>
              <a:t>Listen First</a:t>
            </a:r>
          </a:p>
          <a:p>
            <a:pPr lvl="0"/>
            <a:endParaRPr lang="en-US" sz="800" b="1" u="sng" dirty="0" smtClean="0"/>
          </a:p>
          <a:p>
            <a:pPr lvl="1"/>
            <a:r>
              <a:rPr lang="en-US" sz="2400" dirty="0" smtClean="0"/>
              <a:t>Listen before you speak. </a:t>
            </a:r>
          </a:p>
          <a:p>
            <a:pPr lvl="1"/>
            <a:r>
              <a:rPr lang="en-US" sz="2400" dirty="0" smtClean="0"/>
              <a:t>Understand. </a:t>
            </a:r>
          </a:p>
          <a:p>
            <a:pPr lvl="1"/>
            <a:r>
              <a:rPr lang="en-US" sz="2400" dirty="0" smtClean="0"/>
              <a:t>Diagnose. </a:t>
            </a:r>
          </a:p>
          <a:p>
            <a:pPr lvl="1"/>
            <a:r>
              <a:rPr lang="en-US" sz="2400" dirty="0" smtClean="0"/>
              <a:t>Listen with your ears… and your eyes and heart.</a:t>
            </a:r>
          </a:p>
          <a:p>
            <a:pPr lvl="1"/>
            <a:r>
              <a:rPr lang="en-US" sz="2400" dirty="0" smtClean="0"/>
              <a:t>Find out what the most important behaviors are to the people you’re working with. </a:t>
            </a:r>
          </a:p>
          <a:p>
            <a:pPr lvl="1"/>
            <a:r>
              <a:rPr lang="en-US" sz="2400" dirty="0" smtClean="0"/>
              <a:t>Don’t assume you know what matters most to others. </a:t>
            </a:r>
          </a:p>
          <a:p>
            <a:pPr lvl="1"/>
            <a:r>
              <a:rPr lang="en-US" sz="2400" dirty="0" smtClean="0"/>
              <a:t>Don’t presume you </a:t>
            </a:r>
            <a:r>
              <a:rPr lang="en-US" dirty="0" smtClean="0"/>
              <a:t>have all the answers—or all the questions.</a:t>
            </a:r>
          </a:p>
          <a:p>
            <a:endParaRPr lang="en-US" dirty="0"/>
          </a:p>
        </p:txBody>
      </p:sp>
      <p:sp>
        <p:nvSpPr>
          <p:cNvPr id="3" name="Title 2"/>
          <p:cNvSpPr>
            <a:spLocks noGrp="1"/>
          </p:cNvSpPr>
          <p:nvPr>
            <p:ph type="title"/>
          </p:nvPr>
        </p:nvSpPr>
        <p:spPr/>
        <p:txBody>
          <a:bodyPr>
            <a:noAutofit/>
          </a:bodyPr>
          <a:lstStyle/>
          <a:p>
            <a:pPr algn="ctr"/>
            <a:r>
              <a:rPr lang="en-US" sz="3600" dirty="0" smtClean="0"/>
              <a:t>Stephen M.R. Covey’s </a:t>
            </a:r>
            <a:br>
              <a:rPr lang="en-US" sz="3600" dirty="0" smtClean="0"/>
            </a:br>
            <a:r>
              <a:rPr lang="en-US" sz="3600" dirty="0" smtClean="0"/>
              <a:t>13 Behaviors of a High Trust Leader</a:t>
            </a:r>
            <a:endParaRPr lang="en-US" sz="3600"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136</a:t>
            </a:fld>
            <a:endParaRPr lang="en-US" dirty="0"/>
          </a:p>
        </p:txBody>
      </p:sp>
      <p:pic>
        <p:nvPicPr>
          <p:cNvPr id="5" name="Content Placeholder 4" descr="Abraham_logo_05.jpg"/>
          <p:cNvPicPr>
            <a:picLocks noChangeAspect="1"/>
          </p:cNvPicPr>
          <p:nvPr/>
        </p:nvPicPr>
        <p:blipFill>
          <a:blip r:embed="rId3"/>
          <a:stretch>
            <a:fillRect/>
          </a:stretch>
        </p:blipFill>
        <p:spPr>
          <a:xfrm>
            <a:off x="8229600" y="5715000"/>
            <a:ext cx="649192" cy="685800"/>
          </a:xfrm>
          <a:prstGeom prst="rect">
            <a:avLst/>
          </a:prstGeom>
        </p:spPr>
      </p:pic>
    </p:spTree>
    <p:extLst>
      <p:ext uri="{BB962C8B-B14F-4D97-AF65-F5344CB8AC3E}">
        <p14:creationId xmlns:p14="http://schemas.microsoft.com/office/powerpoint/2010/main" xmlns="" val="24506298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767072"/>
          </a:xfrm>
        </p:spPr>
        <p:txBody>
          <a:bodyPr>
            <a:normAutofit lnSpcReduction="10000"/>
          </a:bodyPr>
          <a:lstStyle/>
          <a:p>
            <a:pPr lvl="0" algn="ctr">
              <a:buNone/>
            </a:pPr>
            <a:r>
              <a:rPr lang="en-US" sz="3200" dirty="0" smtClean="0"/>
              <a:t>12. </a:t>
            </a:r>
            <a:r>
              <a:rPr lang="en-US" sz="3200" b="1" u="sng" dirty="0" smtClean="0"/>
              <a:t>Keep Commitments</a:t>
            </a:r>
          </a:p>
          <a:p>
            <a:pPr lvl="0"/>
            <a:endParaRPr lang="en-US" sz="800" b="1" u="sng" dirty="0" smtClean="0"/>
          </a:p>
          <a:p>
            <a:pPr lvl="1"/>
            <a:r>
              <a:rPr lang="en-US" sz="2800" dirty="0" smtClean="0"/>
              <a:t>Say what you’re going to do. </a:t>
            </a:r>
          </a:p>
          <a:p>
            <a:pPr lvl="1"/>
            <a:r>
              <a:rPr lang="en-US" sz="2800" dirty="0" smtClean="0"/>
              <a:t>Then do what you say you’re going to do. </a:t>
            </a:r>
          </a:p>
          <a:p>
            <a:pPr lvl="1"/>
            <a:r>
              <a:rPr lang="en-US" sz="2800" dirty="0" smtClean="0"/>
              <a:t>Make commitments carefully and keep them at all costs. </a:t>
            </a:r>
          </a:p>
          <a:p>
            <a:pPr lvl="1"/>
            <a:r>
              <a:rPr lang="en-US" sz="2800" dirty="0" smtClean="0"/>
              <a:t>Make keeping commitments the symbol of your honor. </a:t>
            </a:r>
          </a:p>
          <a:p>
            <a:pPr lvl="1"/>
            <a:r>
              <a:rPr lang="en-US" sz="2800" dirty="0" smtClean="0"/>
              <a:t>Don’t break confidences. </a:t>
            </a:r>
          </a:p>
          <a:p>
            <a:pPr lvl="1"/>
            <a:r>
              <a:rPr lang="en-US" sz="2800" dirty="0" smtClean="0"/>
              <a:t>Don’t attempt to “PR” your way out of a commitment you’ve broken.</a:t>
            </a:r>
          </a:p>
        </p:txBody>
      </p:sp>
      <p:sp>
        <p:nvSpPr>
          <p:cNvPr id="3" name="Title 2"/>
          <p:cNvSpPr>
            <a:spLocks noGrp="1"/>
          </p:cNvSpPr>
          <p:nvPr>
            <p:ph type="title"/>
          </p:nvPr>
        </p:nvSpPr>
        <p:spPr/>
        <p:txBody>
          <a:bodyPr>
            <a:noAutofit/>
          </a:bodyPr>
          <a:lstStyle/>
          <a:p>
            <a:pPr algn="ctr"/>
            <a:r>
              <a:rPr lang="en-US" sz="3600" dirty="0" smtClean="0"/>
              <a:t>Stephen M.R. Covey’s </a:t>
            </a:r>
            <a:br>
              <a:rPr lang="en-US" sz="3600" dirty="0" smtClean="0"/>
            </a:br>
            <a:r>
              <a:rPr lang="en-US" sz="3600" dirty="0" smtClean="0"/>
              <a:t>13 Behaviors of a High Trust Leader</a:t>
            </a:r>
            <a:endParaRPr lang="en-US" sz="3600"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137</a:t>
            </a:fld>
            <a:endParaRPr lang="en-US" dirty="0"/>
          </a:p>
        </p:txBody>
      </p:sp>
      <p:pic>
        <p:nvPicPr>
          <p:cNvPr id="5" name="Content Placeholder 4" descr="Abraham_logo_05.jpg"/>
          <p:cNvPicPr>
            <a:picLocks noChangeAspect="1"/>
          </p:cNvPicPr>
          <p:nvPr/>
        </p:nvPicPr>
        <p:blipFill>
          <a:blip r:embed="rId3"/>
          <a:stretch>
            <a:fillRect/>
          </a:stretch>
        </p:blipFill>
        <p:spPr>
          <a:xfrm>
            <a:off x="8153400" y="5486400"/>
            <a:ext cx="762000" cy="804970"/>
          </a:xfrm>
          <a:prstGeom prst="rect">
            <a:avLst/>
          </a:prstGeom>
        </p:spPr>
      </p:pic>
    </p:spTree>
    <p:extLst>
      <p:ext uri="{BB962C8B-B14F-4D97-AF65-F5344CB8AC3E}">
        <p14:creationId xmlns:p14="http://schemas.microsoft.com/office/powerpoint/2010/main" xmlns="" val="94077655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lnSpcReduction="10000"/>
          </a:bodyPr>
          <a:lstStyle/>
          <a:p>
            <a:pPr lvl="0" algn="ctr">
              <a:buNone/>
            </a:pPr>
            <a:r>
              <a:rPr lang="en-US" sz="3200" dirty="0" smtClean="0"/>
              <a:t>13. </a:t>
            </a:r>
            <a:r>
              <a:rPr lang="en-US" sz="3200" b="1" u="sng" dirty="0" smtClean="0"/>
              <a:t>Extend Trust</a:t>
            </a:r>
          </a:p>
          <a:p>
            <a:pPr lvl="0"/>
            <a:endParaRPr lang="en-US" sz="800" b="1" u="sng" dirty="0" smtClean="0"/>
          </a:p>
          <a:p>
            <a:pPr lvl="1"/>
            <a:r>
              <a:rPr lang="en-US" sz="2400" dirty="0" smtClean="0"/>
              <a:t>Demonstrate a propensity to trust. </a:t>
            </a:r>
          </a:p>
          <a:p>
            <a:pPr lvl="1"/>
            <a:r>
              <a:rPr lang="en-US" sz="2400" dirty="0" smtClean="0"/>
              <a:t>Extend trust abundantly to those who have earned your trust. </a:t>
            </a:r>
          </a:p>
          <a:p>
            <a:pPr lvl="1"/>
            <a:r>
              <a:rPr lang="en-US" sz="2400" dirty="0" smtClean="0"/>
              <a:t>Extend trust conditionally to those who are earning your trust. </a:t>
            </a:r>
          </a:p>
          <a:p>
            <a:pPr lvl="1"/>
            <a:r>
              <a:rPr lang="en-US" sz="2400" dirty="0" smtClean="0"/>
              <a:t>Learn how to appropriately extend trust to others based on the situation, risk, and character/ competence of the people involved. </a:t>
            </a:r>
          </a:p>
          <a:p>
            <a:pPr lvl="1"/>
            <a:r>
              <a:rPr lang="en-US" sz="2400" dirty="0" smtClean="0"/>
              <a:t>But have a propensity to trust. </a:t>
            </a:r>
          </a:p>
          <a:p>
            <a:pPr lvl="1"/>
            <a:r>
              <a:rPr lang="en-US" sz="2400" dirty="0" smtClean="0"/>
              <a:t>Don’t withhold trust because there is risk involved.</a:t>
            </a:r>
          </a:p>
        </p:txBody>
      </p:sp>
      <p:sp>
        <p:nvSpPr>
          <p:cNvPr id="3" name="Title 2"/>
          <p:cNvSpPr>
            <a:spLocks noGrp="1"/>
          </p:cNvSpPr>
          <p:nvPr>
            <p:ph type="title"/>
          </p:nvPr>
        </p:nvSpPr>
        <p:spPr/>
        <p:txBody>
          <a:bodyPr>
            <a:noAutofit/>
          </a:bodyPr>
          <a:lstStyle/>
          <a:p>
            <a:pPr algn="ctr"/>
            <a:r>
              <a:rPr lang="en-US" sz="3600" dirty="0" smtClean="0"/>
              <a:t>Stephen M.R. Covey’s </a:t>
            </a:r>
            <a:br>
              <a:rPr lang="en-US" sz="3600" dirty="0" smtClean="0"/>
            </a:br>
            <a:r>
              <a:rPr lang="en-US" sz="3600" dirty="0" smtClean="0"/>
              <a:t>13 Behaviors of a High Trust Leader</a:t>
            </a:r>
            <a:endParaRPr lang="en-US" sz="3600"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138</a:t>
            </a:fld>
            <a:endParaRPr lang="en-US"/>
          </a:p>
        </p:txBody>
      </p:sp>
      <p:pic>
        <p:nvPicPr>
          <p:cNvPr id="5" name="Content Placeholder 4" descr="Abraham_logo_05.jpg"/>
          <p:cNvPicPr>
            <a:picLocks noChangeAspect="1"/>
          </p:cNvPicPr>
          <p:nvPr/>
        </p:nvPicPr>
        <p:blipFill>
          <a:blip r:embed="rId3"/>
          <a:stretch>
            <a:fillRect/>
          </a:stretch>
        </p:blipFill>
        <p:spPr>
          <a:xfrm>
            <a:off x="7924800" y="5486400"/>
            <a:ext cx="762000" cy="804970"/>
          </a:xfrm>
          <a:prstGeom prst="rect">
            <a:avLst/>
          </a:prstGeom>
        </p:spPr>
      </p:pic>
    </p:spTree>
    <p:extLst>
      <p:ext uri="{BB962C8B-B14F-4D97-AF65-F5344CB8AC3E}">
        <p14:creationId xmlns:p14="http://schemas.microsoft.com/office/powerpoint/2010/main" xmlns="" val="12808934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Strategy, marketing, innovation, management</a:t>
            </a:r>
          </a:p>
          <a:p>
            <a:endParaRPr lang="en-US" dirty="0"/>
          </a:p>
          <a:p>
            <a:r>
              <a:rPr lang="en-US" dirty="0"/>
              <a:t>The need for accurate thinking</a:t>
            </a:r>
          </a:p>
          <a:p>
            <a:endParaRPr lang="en-US" dirty="0"/>
          </a:p>
          <a:p>
            <a:r>
              <a:rPr lang="en-US" dirty="0"/>
              <a:t>Focusing on creating and capturing value</a:t>
            </a:r>
          </a:p>
          <a:p>
            <a:endParaRPr lang="en-US" dirty="0"/>
          </a:p>
        </p:txBody>
      </p:sp>
      <p:sp>
        <p:nvSpPr>
          <p:cNvPr id="3" name="Slide Number Placeholder 2"/>
          <p:cNvSpPr>
            <a:spLocks noGrp="1"/>
          </p:cNvSpPr>
          <p:nvPr>
            <p:ph type="sldNum" sz="quarter" idx="12"/>
          </p:nvPr>
        </p:nvSpPr>
        <p:spPr>
          <a:xfrm>
            <a:off x="8534400" y="6407944"/>
            <a:ext cx="478632" cy="450056"/>
          </a:xfrm>
        </p:spPr>
        <p:txBody>
          <a:bodyPr/>
          <a:lstStyle/>
          <a:p>
            <a:fld id="{F0926855-8391-4251-BB9B-7018D126B371}" type="slidenum">
              <a:rPr lang="en-US" smtClean="0"/>
              <a:pPr/>
              <a:t>139</a:t>
            </a:fld>
            <a:endParaRPr lang="en-US" dirty="0"/>
          </a:p>
        </p:txBody>
      </p:sp>
      <p:sp>
        <p:nvSpPr>
          <p:cNvPr id="4" name="Title 3"/>
          <p:cNvSpPr>
            <a:spLocks noGrp="1"/>
          </p:cNvSpPr>
          <p:nvPr>
            <p:ph type="title"/>
          </p:nvPr>
        </p:nvSpPr>
        <p:spPr/>
        <p:txBody>
          <a:bodyPr>
            <a:normAutofit fontScale="90000"/>
          </a:bodyPr>
          <a:lstStyle/>
          <a:p>
            <a:r>
              <a:rPr lang="en-US" dirty="0"/>
              <a:t>Some thoughts on breakthroughs</a:t>
            </a:r>
            <a:r>
              <a:rPr lang="en-US" dirty="0" smtClean="0"/>
              <a:t>:</a:t>
            </a:r>
            <a:endParaRPr lang="en-US" dirty="0"/>
          </a:p>
        </p:txBody>
      </p:sp>
      <p:pic>
        <p:nvPicPr>
          <p:cNvPr id="5" name="Content Placeholder 4" descr="Abraham_logo_05.jpg"/>
          <p:cNvPicPr>
            <a:picLocks noChangeAspect="1"/>
          </p:cNvPicPr>
          <p:nvPr/>
        </p:nvPicPr>
        <p:blipFill>
          <a:blip r:embed="rId3"/>
          <a:stretch>
            <a:fillRect/>
          </a:stretch>
        </p:blipFill>
        <p:spPr>
          <a:xfrm>
            <a:off x="8001000" y="5334000"/>
            <a:ext cx="892077" cy="942382"/>
          </a:xfrm>
          <a:prstGeom prst="rect">
            <a:avLst/>
          </a:prstGeom>
        </p:spPr>
      </p:pic>
    </p:spTree>
    <p:extLst>
      <p:ext uri="{BB962C8B-B14F-4D97-AF65-F5344CB8AC3E}">
        <p14:creationId xmlns:p14="http://schemas.microsoft.com/office/powerpoint/2010/main" xmlns="" val="94623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normAutofit fontScale="25000" lnSpcReduction="20000"/>
          </a:bodyPr>
          <a:lstStyle/>
          <a:p>
            <a:pPr>
              <a:buNone/>
            </a:pPr>
            <a:r>
              <a:rPr lang="en-US" dirty="0" smtClean="0"/>
              <a:t>  </a:t>
            </a:r>
          </a:p>
          <a:p>
            <a:pPr>
              <a:buNone/>
            </a:pPr>
            <a:endParaRPr lang="en-US" sz="11200" dirty="0" smtClean="0">
              <a:cs typeface="Times New Roman" pitchFamily="18" charset="0"/>
            </a:endParaRPr>
          </a:p>
          <a:p>
            <a:pPr>
              <a:buNone/>
            </a:pPr>
            <a:endParaRPr lang="en-US" sz="11200" dirty="0" smtClean="0">
              <a:cs typeface="Times New Roman" pitchFamily="18" charset="0"/>
            </a:endParaRPr>
          </a:p>
          <a:p>
            <a:r>
              <a:rPr lang="en-US" sz="11200" dirty="0" smtClean="0">
                <a:cs typeface="Times New Roman" pitchFamily="18" charset="0"/>
              </a:rPr>
              <a:t>Donation/reward</a:t>
            </a:r>
          </a:p>
          <a:p>
            <a:pPr>
              <a:buNone/>
            </a:pPr>
            <a:r>
              <a:rPr lang="en-US" sz="11200" dirty="0" smtClean="0">
                <a:cs typeface="Times New Roman" pitchFamily="18" charset="0"/>
              </a:rPr>
              <a:t> </a:t>
            </a:r>
          </a:p>
          <a:p>
            <a:r>
              <a:rPr lang="en-US" sz="11200" dirty="0" smtClean="0">
                <a:cs typeface="Times New Roman" pitchFamily="18" charset="0"/>
              </a:rPr>
              <a:t>Royalty </a:t>
            </a:r>
          </a:p>
          <a:p>
            <a:endParaRPr lang="en-US" sz="11200" dirty="0" smtClean="0">
              <a:cs typeface="Times New Roman" pitchFamily="18" charset="0"/>
            </a:endParaRPr>
          </a:p>
          <a:p>
            <a:r>
              <a:rPr lang="en-US" sz="11200" dirty="0" smtClean="0">
                <a:cs typeface="Times New Roman" pitchFamily="18" charset="0"/>
              </a:rPr>
              <a:t>Equity</a:t>
            </a:r>
          </a:p>
          <a:p>
            <a:endParaRPr lang="en-US" sz="11200" dirty="0">
              <a:cs typeface="Times New Roman" pitchFamily="18" charset="0"/>
            </a:endParaRPr>
          </a:p>
          <a:p>
            <a:r>
              <a:rPr lang="en-US" sz="11200" dirty="0" smtClean="0">
                <a:cs typeface="Times New Roman" pitchFamily="18" charset="0"/>
              </a:rPr>
              <a:t>Lender</a:t>
            </a:r>
          </a:p>
          <a:p>
            <a:endParaRPr lang="en-US" sz="11200" dirty="0">
              <a:cs typeface="Times New Roman" pitchFamily="18" charset="0"/>
            </a:endParaRPr>
          </a:p>
          <a:p>
            <a:endParaRPr lang="en-US" sz="11200" dirty="0" smtClean="0">
              <a:cs typeface="Times New Roman" pitchFamily="18" charset="0"/>
            </a:endParaRPr>
          </a:p>
          <a:p>
            <a:pPr>
              <a:buNone/>
            </a:pPr>
            <a:r>
              <a:rPr lang="en-US" sz="11200" dirty="0" smtClean="0">
                <a:cs typeface="Times New Roman" pitchFamily="18" charset="0"/>
              </a:rPr>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endParaRPr lang="en-US" dirty="0" smtClean="0"/>
          </a:p>
          <a:p>
            <a:pPr>
              <a:buNone/>
            </a:pPr>
            <a:r>
              <a:rPr lang="en-US" dirty="0" smtClean="0"/>
              <a:t>	</a:t>
            </a:r>
          </a:p>
        </p:txBody>
      </p:sp>
      <p:sp>
        <p:nvSpPr>
          <p:cNvPr id="4" name="Slide Number Placeholder 3"/>
          <p:cNvSpPr>
            <a:spLocks noGrp="1"/>
          </p:cNvSpPr>
          <p:nvPr>
            <p:ph type="sldNum" sz="quarter" idx="12"/>
          </p:nvPr>
        </p:nvSpPr>
        <p:spPr/>
        <p:txBody>
          <a:bodyPr/>
          <a:lstStyle/>
          <a:p>
            <a:fld id="{F0926855-8391-4251-BB9B-7018D126B371}" type="slidenum">
              <a:rPr lang="en-US" smtClean="0"/>
              <a:pPr/>
              <a:t>14</a:t>
            </a:fld>
            <a:endParaRPr lang="en-US" dirty="0"/>
          </a:p>
        </p:txBody>
      </p:sp>
      <p:sp>
        <p:nvSpPr>
          <p:cNvPr id="2" name="Title 1"/>
          <p:cNvSpPr>
            <a:spLocks noGrp="1"/>
          </p:cNvSpPr>
          <p:nvPr>
            <p:ph type="title"/>
          </p:nvPr>
        </p:nvSpPr>
        <p:spPr>
          <a:xfrm>
            <a:off x="1143000" y="152400"/>
            <a:ext cx="8229600" cy="1143000"/>
          </a:xfrm>
        </p:spPr>
        <p:txBody>
          <a:bodyPr>
            <a:normAutofit fontScale="90000"/>
          </a:bodyPr>
          <a:lstStyle/>
          <a:p>
            <a:r>
              <a:rPr lang="en-US" sz="4400" dirty="0" smtClean="0"/>
              <a:t/>
            </a:r>
            <a:br>
              <a:rPr lang="en-US" sz="4400" dirty="0" smtClean="0"/>
            </a:br>
            <a:r>
              <a:rPr lang="en-US" dirty="0" smtClean="0"/>
              <a:t>  Types of </a:t>
            </a:r>
            <a:r>
              <a:rPr lang="en-US" dirty="0" err="1" smtClean="0"/>
              <a:t>Crowdfunding</a:t>
            </a:r>
            <a:r>
              <a:rPr lang="en-US" dirty="0" smtClean="0"/>
              <a:t/>
            </a:r>
            <a:br>
              <a:rPr lang="en-US" dirty="0" smtClean="0"/>
            </a:br>
            <a:endParaRPr lang="en-US" u="sng" dirty="0">
              <a:latin typeface="+mn-lt"/>
            </a:endParaRPr>
          </a:p>
        </p:txBody>
      </p:sp>
      <p:pic>
        <p:nvPicPr>
          <p:cNvPr id="5" name="Content Placeholder 4" descr="Abraham_logo_05.jpg"/>
          <p:cNvPicPr>
            <a:picLocks noChangeAspect="1"/>
          </p:cNvPicPr>
          <p:nvPr/>
        </p:nvPicPr>
        <p:blipFill>
          <a:blip r:embed="rId3"/>
          <a:stretch>
            <a:fillRect/>
          </a:stretch>
        </p:blipFill>
        <p:spPr>
          <a:xfrm>
            <a:off x="8201127" y="5867400"/>
            <a:ext cx="539550" cy="569976"/>
          </a:xfrm>
          <a:prstGeom prst="rect">
            <a:avLst/>
          </a:prstGeo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81328"/>
            <a:ext cx="8229600" cy="5148072"/>
          </a:xfrm>
        </p:spPr>
        <p:txBody>
          <a:bodyPr>
            <a:normAutofit/>
          </a:bodyPr>
          <a:lstStyle/>
          <a:p>
            <a:pPr lvl="1"/>
            <a:endParaRPr lang="en-US" sz="2400" dirty="0" smtClean="0"/>
          </a:p>
          <a:p>
            <a:pPr lvl="1">
              <a:lnSpc>
                <a:spcPct val="170000"/>
              </a:lnSpc>
              <a:buFont typeface="Wingdings" pitchFamily="2" charset="2"/>
              <a:buChar char="v"/>
            </a:pPr>
            <a:r>
              <a:rPr lang="en-US" sz="2400" dirty="0" smtClean="0"/>
              <a:t>Empathy</a:t>
            </a:r>
          </a:p>
          <a:p>
            <a:pPr lvl="1">
              <a:lnSpc>
                <a:spcPct val="170000"/>
              </a:lnSpc>
              <a:buFont typeface="Wingdings" pitchFamily="2" charset="2"/>
              <a:buChar char="v"/>
            </a:pPr>
            <a:r>
              <a:rPr lang="en-US" sz="2400" dirty="0" smtClean="0"/>
              <a:t>I feel the way you feel. Understand what my problem is.</a:t>
            </a:r>
          </a:p>
          <a:p>
            <a:pPr lvl="1">
              <a:lnSpc>
                <a:spcPct val="170000"/>
              </a:lnSpc>
              <a:buFont typeface="Wingdings" pitchFamily="2" charset="2"/>
              <a:buChar char="v"/>
            </a:pPr>
            <a:r>
              <a:rPr lang="en-US" sz="2400" dirty="0" smtClean="0"/>
              <a:t>This </a:t>
            </a:r>
            <a:r>
              <a:rPr lang="en-US" sz="2400" dirty="0"/>
              <a:t>is the key to everything I do	</a:t>
            </a:r>
            <a:endParaRPr lang="en-US" sz="2400" dirty="0" smtClean="0"/>
          </a:p>
          <a:p>
            <a:pPr lvl="2">
              <a:lnSpc>
                <a:spcPct val="170000"/>
              </a:lnSpc>
              <a:buFont typeface="Wingdings" pitchFamily="2" charset="2"/>
              <a:buChar char="v"/>
            </a:pPr>
            <a:r>
              <a:rPr lang="en-US" sz="2200" dirty="0" smtClean="0"/>
              <a:t>Think Differently</a:t>
            </a:r>
          </a:p>
          <a:p>
            <a:pPr lvl="1">
              <a:lnSpc>
                <a:spcPct val="170000"/>
              </a:lnSpc>
              <a:buFont typeface="Wingdings" pitchFamily="2" charset="2"/>
              <a:buChar char="v"/>
            </a:pPr>
            <a:r>
              <a:rPr lang="en-US" sz="2400" dirty="0" smtClean="0"/>
              <a:t>Hopefulness</a:t>
            </a:r>
            <a:endParaRPr lang="en-US" sz="2400" dirty="0"/>
          </a:p>
          <a:p>
            <a:pPr lvl="1">
              <a:lnSpc>
                <a:spcPct val="170000"/>
              </a:lnSpc>
              <a:buFont typeface="Wingdings" pitchFamily="2" charset="2"/>
              <a:buChar char="v"/>
            </a:pPr>
            <a:endParaRPr lang="en-US" sz="2200" dirty="0" smtClean="0"/>
          </a:p>
        </p:txBody>
      </p:sp>
      <p:sp>
        <p:nvSpPr>
          <p:cNvPr id="8" name="Slide Number Placeholder 7"/>
          <p:cNvSpPr>
            <a:spLocks noGrp="1"/>
          </p:cNvSpPr>
          <p:nvPr>
            <p:ph type="sldNum" sz="quarter" idx="12"/>
          </p:nvPr>
        </p:nvSpPr>
        <p:spPr>
          <a:xfrm>
            <a:off x="8534400" y="6407944"/>
            <a:ext cx="478632" cy="450056"/>
          </a:xfrm>
        </p:spPr>
        <p:txBody>
          <a:bodyPr/>
          <a:lstStyle/>
          <a:p>
            <a:fld id="{F0926855-8391-4251-BB9B-7018D126B371}" type="slidenum">
              <a:rPr lang="en-US" smtClean="0"/>
              <a:pPr/>
              <a:t>140</a:t>
            </a:fld>
            <a:endParaRPr lang="en-US" dirty="0"/>
          </a:p>
        </p:txBody>
      </p:sp>
      <p:sp>
        <p:nvSpPr>
          <p:cNvPr id="4" name="Title 3"/>
          <p:cNvSpPr>
            <a:spLocks noGrp="1"/>
          </p:cNvSpPr>
          <p:nvPr>
            <p:ph type="title"/>
          </p:nvPr>
        </p:nvSpPr>
        <p:spPr>
          <a:xfrm>
            <a:off x="457200" y="838200"/>
            <a:ext cx="8229600" cy="1143000"/>
          </a:xfrm>
        </p:spPr>
        <p:txBody>
          <a:bodyPr>
            <a:normAutofit fontScale="90000"/>
          </a:bodyPr>
          <a:lstStyle/>
          <a:p>
            <a:pPr algn="ctr"/>
            <a:r>
              <a:rPr lang="en-US" u="sng" dirty="0" smtClean="0"/>
              <a:t>Strategy of Preeminence</a:t>
            </a:r>
            <a:r>
              <a:rPr lang="en-US" dirty="0" smtClean="0"/>
              <a:t> </a:t>
            </a:r>
            <a:br>
              <a:rPr lang="en-US" dirty="0" smtClean="0"/>
            </a:br>
            <a:endParaRPr lang="en-US" dirty="0"/>
          </a:p>
        </p:txBody>
      </p:sp>
      <p:pic>
        <p:nvPicPr>
          <p:cNvPr id="6" name="Content Placeholder 4" descr="Abraham_logo_05.jpg"/>
          <p:cNvPicPr>
            <a:picLocks noChangeAspect="1"/>
          </p:cNvPicPr>
          <p:nvPr/>
        </p:nvPicPr>
        <p:blipFill>
          <a:blip r:embed="rId3"/>
          <a:stretch>
            <a:fillRect/>
          </a:stretch>
        </p:blipFill>
        <p:spPr>
          <a:xfrm>
            <a:off x="7977678" y="5410201"/>
            <a:ext cx="937721" cy="990600"/>
          </a:xfrm>
          <a:prstGeom prst="rect">
            <a:avLst/>
          </a:prstGeom>
        </p:spPr>
      </p:pic>
    </p:spTree>
    <p:extLst>
      <p:ext uri="{BB962C8B-B14F-4D97-AF65-F5344CB8AC3E}">
        <p14:creationId xmlns:p14="http://schemas.microsoft.com/office/powerpoint/2010/main" xmlns="" val="21645876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lnSpc>
                <a:spcPct val="170000"/>
              </a:lnSpc>
              <a:buFont typeface="Wingdings" pitchFamily="2" charset="2"/>
              <a:buChar char="v"/>
            </a:pPr>
            <a:endParaRPr lang="en-US" sz="1100" dirty="0" smtClean="0"/>
          </a:p>
          <a:p>
            <a:pPr lvl="1">
              <a:lnSpc>
                <a:spcPct val="170000"/>
              </a:lnSpc>
              <a:buFont typeface="Wingdings" pitchFamily="2" charset="2"/>
              <a:buChar char="v"/>
            </a:pPr>
            <a:r>
              <a:rPr lang="en-US" sz="2600" b="1" dirty="0" smtClean="0"/>
              <a:t>Client vs. customer </a:t>
            </a:r>
            <a:r>
              <a:rPr lang="en-US" sz="2600" dirty="0" smtClean="0"/>
              <a:t>– they are under your care, direction, well being, guidance. </a:t>
            </a:r>
          </a:p>
          <a:p>
            <a:pPr lvl="1">
              <a:lnSpc>
                <a:spcPct val="170000"/>
              </a:lnSpc>
              <a:buFont typeface="Wingdings" pitchFamily="2" charset="2"/>
              <a:buChar char="v"/>
            </a:pPr>
            <a:r>
              <a:rPr lang="en-US" sz="2600" dirty="0" smtClean="0"/>
              <a:t>Who are we communicating to? What problems, opportunities are we going to help them deal with?</a:t>
            </a:r>
          </a:p>
          <a:p>
            <a:endParaRPr lang="en-US" dirty="0"/>
          </a:p>
        </p:txBody>
      </p:sp>
      <p:sp>
        <p:nvSpPr>
          <p:cNvPr id="5" name="Slide Number Placeholder 4"/>
          <p:cNvSpPr>
            <a:spLocks noGrp="1"/>
          </p:cNvSpPr>
          <p:nvPr>
            <p:ph type="sldNum" sz="quarter" idx="12"/>
          </p:nvPr>
        </p:nvSpPr>
        <p:spPr>
          <a:xfrm>
            <a:off x="8534400" y="6407944"/>
            <a:ext cx="478632" cy="450056"/>
          </a:xfrm>
        </p:spPr>
        <p:txBody>
          <a:bodyPr/>
          <a:lstStyle/>
          <a:p>
            <a:fld id="{F0926855-8391-4251-BB9B-7018D126B371}" type="slidenum">
              <a:rPr lang="en-US" smtClean="0"/>
              <a:pPr/>
              <a:t>141</a:t>
            </a:fld>
            <a:endParaRPr lang="en-US" dirty="0"/>
          </a:p>
        </p:txBody>
      </p:sp>
      <p:sp>
        <p:nvSpPr>
          <p:cNvPr id="2" name="Title 1"/>
          <p:cNvSpPr>
            <a:spLocks noGrp="1"/>
          </p:cNvSpPr>
          <p:nvPr>
            <p:ph type="title"/>
          </p:nvPr>
        </p:nvSpPr>
        <p:spPr/>
        <p:txBody>
          <a:bodyPr>
            <a:normAutofit fontScale="90000"/>
          </a:bodyPr>
          <a:lstStyle/>
          <a:p>
            <a:pPr algn="ctr"/>
            <a:r>
              <a:rPr lang="en-US" u="sng" dirty="0" smtClean="0"/>
              <a:t>Strategy of Preeminence</a:t>
            </a:r>
            <a:r>
              <a:rPr lang="en-US" dirty="0" smtClean="0"/>
              <a:t> </a:t>
            </a:r>
            <a:br>
              <a:rPr lang="en-US" dirty="0" smtClean="0"/>
            </a:br>
            <a:endParaRPr lang="en-US" dirty="0"/>
          </a:p>
        </p:txBody>
      </p:sp>
      <p:pic>
        <p:nvPicPr>
          <p:cNvPr id="6" name="Content Placeholder 4" descr="Abraham_logo_05.jpg"/>
          <p:cNvPicPr>
            <a:picLocks noChangeAspect="1"/>
          </p:cNvPicPr>
          <p:nvPr/>
        </p:nvPicPr>
        <p:blipFill>
          <a:blip r:embed="rId3"/>
          <a:stretch>
            <a:fillRect/>
          </a:stretch>
        </p:blipFill>
        <p:spPr>
          <a:xfrm>
            <a:off x="7696200" y="5334000"/>
            <a:ext cx="1044477" cy="1103376"/>
          </a:xfrm>
          <a:prstGeom prst="rect">
            <a:avLst/>
          </a:prstGeom>
        </p:spPr>
      </p:pic>
    </p:spTree>
    <p:extLst>
      <p:ext uri="{BB962C8B-B14F-4D97-AF65-F5344CB8AC3E}">
        <p14:creationId xmlns:p14="http://schemas.microsoft.com/office/powerpoint/2010/main" xmlns="" val="241149250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39200" cy="5334000"/>
          </a:xfrm>
        </p:spPr>
        <p:txBody>
          <a:bodyPr>
            <a:noAutofit/>
          </a:bodyPr>
          <a:lstStyle/>
          <a:p>
            <a:pPr lvl="1">
              <a:lnSpc>
                <a:spcPct val="170000"/>
              </a:lnSpc>
              <a:buFont typeface="Wingdings" pitchFamily="2" charset="2"/>
              <a:buChar char="v"/>
            </a:pPr>
            <a:r>
              <a:rPr lang="en-US" sz="2400" dirty="0" smtClean="0"/>
              <a:t>How would we have the most positive impact, immediately, today? (Story: Gold client)</a:t>
            </a:r>
          </a:p>
          <a:p>
            <a:pPr lvl="1">
              <a:lnSpc>
                <a:spcPct val="170000"/>
              </a:lnSpc>
              <a:buFont typeface="Wingdings" pitchFamily="2" charset="2"/>
              <a:buChar char="v"/>
            </a:pPr>
            <a:endParaRPr lang="en-US" sz="2400" dirty="0" smtClean="0"/>
          </a:p>
          <a:p>
            <a:pPr lvl="1">
              <a:lnSpc>
                <a:spcPct val="170000"/>
              </a:lnSpc>
              <a:buFont typeface="Wingdings" pitchFamily="2" charset="2"/>
              <a:buChar char="v"/>
            </a:pPr>
            <a:r>
              <a:rPr lang="en-US" sz="2400" dirty="0" smtClean="0"/>
              <a:t>The message doesn’t have any value unless it makes an impact and gets them to take action.</a:t>
            </a:r>
          </a:p>
          <a:p>
            <a:pPr lvl="1">
              <a:lnSpc>
                <a:spcPct val="170000"/>
              </a:lnSpc>
              <a:buFont typeface="Wingdings" pitchFamily="2" charset="2"/>
              <a:buChar char="v"/>
            </a:pPr>
            <a:endParaRPr lang="en-US" sz="2400" dirty="0" smtClean="0"/>
          </a:p>
          <a:p>
            <a:pPr lvl="1">
              <a:lnSpc>
                <a:spcPct val="170000"/>
              </a:lnSpc>
              <a:buFont typeface="Wingdings" pitchFamily="2" charset="2"/>
              <a:buChar char="v"/>
            </a:pPr>
            <a:r>
              <a:rPr lang="en-US" sz="2400" dirty="0" smtClean="0"/>
              <a:t>Prospects have to recognize your advice as a solution to a huge problem they feel emotionally as well as rationally.</a:t>
            </a:r>
          </a:p>
        </p:txBody>
      </p:sp>
      <p:sp>
        <p:nvSpPr>
          <p:cNvPr id="7" name="Slide Number Placeholder 6"/>
          <p:cNvSpPr>
            <a:spLocks noGrp="1"/>
          </p:cNvSpPr>
          <p:nvPr>
            <p:ph type="sldNum" sz="quarter" idx="12"/>
          </p:nvPr>
        </p:nvSpPr>
        <p:spPr>
          <a:xfrm>
            <a:off x="8382000" y="6324600"/>
            <a:ext cx="518160" cy="533400"/>
          </a:xfrm>
        </p:spPr>
        <p:txBody>
          <a:bodyPr/>
          <a:lstStyle/>
          <a:p>
            <a:fld id="{F0926855-8391-4251-BB9B-7018D126B371}" type="slidenum">
              <a:rPr lang="en-US" smtClean="0"/>
              <a:pPr/>
              <a:t>142</a:t>
            </a:fld>
            <a:endParaRPr lang="en-US" dirty="0"/>
          </a:p>
        </p:txBody>
      </p:sp>
      <p:sp>
        <p:nvSpPr>
          <p:cNvPr id="4" name="Title 3"/>
          <p:cNvSpPr>
            <a:spLocks noGrp="1"/>
          </p:cNvSpPr>
          <p:nvPr>
            <p:ph type="title"/>
          </p:nvPr>
        </p:nvSpPr>
        <p:spPr/>
        <p:txBody>
          <a:bodyPr>
            <a:normAutofit fontScale="90000"/>
          </a:bodyPr>
          <a:lstStyle/>
          <a:p>
            <a:pPr algn="ctr"/>
            <a:r>
              <a:rPr lang="en-US" u="sng" dirty="0" smtClean="0"/>
              <a:t>Strategy of Preeminence</a:t>
            </a:r>
            <a:r>
              <a:rPr lang="en-US" dirty="0" smtClean="0"/>
              <a:t> </a:t>
            </a:r>
            <a:br>
              <a:rPr lang="en-US" dirty="0" smtClean="0"/>
            </a:br>
            <a:endParaRPr lang="en-US" dirty="0"/>
          </a:p>
        </p:txBody>
      </p:sp>
      <p:pic>
        <p:nvPicPr>
          <p:cNvPr id="5" name="Content Placeholder 4" descr="Abraham_logo_05.jpg"/>
          <p:cNvPicPr>
            <a:picLocks noChangeAspect="1"/>
          </p:cNvPicPr>
          <p:nvPr/>
        </p:nvPicPr>
        <p:blipFill>
          <a:blip r:embed="rId3"/>
          <a:stretch>
            <a:fillRect/>
          </a:stretch>
        </p:blipFill>
        <p:spPr>
          <a:xfrm>
            <a:off x="8305800" y="5715000"/>
            <a:ext cx="685800" cy="724473"/>
          </a:xfrm>
          <a:prstGeom prst="rect">
            <a:avLst/>
          </a:prstGeom>
        </p:spPr>
      </p:pic>
    </p:spTree>
    <p:extLst>
      <p:ext uri="{BB962C8B-B14F-4D97-AF65-F5344CB8AC3E}">
        <p14:creationId xmlns:p14="http://schemas.microsoft.com/office/powerpoint/2010/main" xmlns="" val="334297522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lvl="1" indent="-256032">
              <a:spcBef>
                <a:spcPts val="400"/>
              </a:spcBef>
              <a:buSzPct val="68000"/>
              <a:buFont typeface="Wingdings 3"/>
              <a:buChar char=""/>
            </a:pPr>
            <a:endParaRPr lang="en-US" sz="3300" dirty="0" smtClean="0"/>
          </a:p>
          <a:p>
            <a:pPr marL="365760" lvl="1" indent="-256032">
              <a:spcBef>
                <a:spcPts val="400"/>
              </a:spcBef>
              <a:buSzPct val="68000"/>
              <a:buFont typeface="Wingdings 3"/>
              <a:buChar char=""/>
            </a:pPr>
            <a:r>
              <a:rPr lang="en-US" sz="3300" dirty="0" smtClean="0"/>
              <a:t>Most people fall in love with </a:t>
            </a:r>
            <a:r>
              <a:rPr lang="en-US" sz="3300" i="1" dirty="0" smtClean="0"/>
              <a:t>product</a:t>
            </a:r>
            <a:r>
              <a:rPr lang="en-US" sz="3300" dirty="0" smtClean="0"/>
              <a:t> instead of </a:t>
            </a:r>
            <a:r>
              <a:rPr lang="en-US" sz="3300" b="1" u="sng" dirty="0" smtClean="0"/>
              <a:t>their client.</a:t>
            </a:r>
            <a:endParaRPr lang="en-US" sz="3300" dirty="0" smtClean="0"/>
          </a:p>
          <a:p>
            <a:endParaRPr lang="en-US" dirty="0"/>
          </a:p>
        </p:txBody>
      </p:sp>
      <p:sp>
        <p:nvSpPr>
          <p:cNvPr id="3" name="Slide Number Placeholder 2"/>
          <p:cNvSpPr>
            <a:spLocks noGrp="1"/>
          </p:cNvSpPr>
          <p:nvPr>
            <p:ph type="sldNum" sz="quarter" idx="12"/>
          </p:nvPr>
        </p:nvSpPr>
        <p:spPr>
          <a:xfrm>
            <a:off x="8534400" y="6400800"/>
            <a:ext cx="478632" cy="372269"/>
          </a:xfrm>
        </p:spPr>
        <p:txBody>
          <a:bodyPr/>
          <a:lstStyle/>
          <a:p>
            <a:fld id="{F0926855-8391-4251-BB9B-7018D126B371}" type="slidenum">
              <a:rPr lang="en-US" smtClean="0"/>
              <a:pPr/>
              <a:t>143</a:t>
            </a:fld>
            <a:endParaRPr lang="en-US" dirty="0"/>
          </a:p>
        </p:txBody>
      </p:sp>
      <p:sp>
        <p:nvSpPr>
          <p:cNvPr id="4" name="Title 3"/>
          <p:cNvSpPr>
            <a:spLocks noGrp="1"/>
          </p:cNvSpPr>
          <p:nvPr>
            <p:ph type="title"/>
          </p:nvPr>
        </p:nvSpPr>
        <p:spPr/>
        <p:txBody>
          <a:bodyPr>
            <a:normAutofit fontScale="90000"/>
          </a:bodyPr>
          <a:lstStyle/>
          <a:p>
            <a:pPr algn="ctr"/>
            <a:r>
              <a:rPr lang="en-US" sz="4900" u="sng" dirty="0" smtClean="0"/>
              <a:t>Strategy of Preeminence</a:t>
            </a:r>
            <a:r>
              <a:rPr lang="en-US" sz="4900" dirty="0" smtClean="0"/>
              <a:t> </a:t>
            </a:r>
            <a:r>
              <a:rPr lang="en-US" dirty="0" smtClean="0"/>
              <a:t/>
            </a:r>
            <a:br>
              <a:rPr lang="en-US" dirty="0" smtClean="0"/>
            </a:br>
            <a:endParaRPr lang="en-US" dirty="0"/>
          </a:p>
        </p:txBody>
      </p:sp>
      <p:pic>
        <p:nvPicPr>
          <p:cNvPr id="5" name="Content Placeholder 4" descr="Abraham_logo_05.jpg"/>
          <p:cNvPicPr>
            <a:picLocks noChangeAspect="1"/>
          </p:cNvPicPr>
          <p:nvPr/>
        </p:nvPicPr>
        <p:blipFill>
          <a:blip r:embed="rId3"/>
          <a:stretch>
            <a:fillRect/>
          </a:stretch>
        </p:blipFill>
        <p:spPr>
          <a:xfrm>
            <a:off x="7646488" y="5943600"/>
            <a:ext cx="865589" cy="914400"/>
          </a:xfrm>
          <a:prstGeom prst="rect">
            <a:avLst/>
          </a:prstGeom>
        </p:spPr>
      </p:pic>
    </p:spTree>
    <p:extLst>
      <p:ext uri="{BB962C8B-B14F-4D97-AF65-F5344CB8AC3E}">
        <p14:creationId xmlns:p14="http://schemas.microsoft.com/office/powerpoint/2010/main" xmlns="" val="411030480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92500" lnSpcReduction="20000"/>
          </a:bodyPr>
          <a:lstStyle/>
          <a:p>
            <a:pPr lvl="1">
              <a:lnSpc>
                <a:spcPct val="170000"/>
              </a:lnSpc>
              <a:buFont typeface="Wingdings" pitchFamily="2" charset="2"/>
              <a:buChar char="v"/>
            </a:pPr>
            <a:r>
              <a:rPr lang="en-US" sz="3300" dirty="0" smtClean="0"/>
              <a:t>Look at purpose.</a:t>
            </a:r>
          </a:p>
          <a:p>
            <a:pPr lvl="1">
              <a:lnSpc>
                <a:spcPct val="170000"/>
              </a:lnSpc>
              <a:buNone/>
            </a:pPr>
            <a:endParaRPr lang="en-US" sz="3300" dirty="0" smtClean="0"/>
          </a:p>
          <a:p>
            <a:pPr lvl="1">
              <a:lnSpc>
                <a:spcPct val="160000"/>
              </a:lnSpc>
              <a:buFont typeface="Wingdings" pitchFamily="2" charset="2"/>
              <a:buChar char="v"/>
            </a:pPr>
            <a:r>
              <a:rPr lang="en-US" sz="3300" dirty="0" smtClean="0"/>
              <a:t>If I were on the receiving end of my sales communication/presentation, why would </a:t>
            </a:r>
            <a:r>
              <a:rPr lang="en-US" sz="3300" u="sng" dirty="0" smtClean="0"/>
              <a:t>I</a:t>
            </a:r>
            <a:r>
              <a:rPr lang="en-US" sz="3300" dirty="0" smtClean="0"/>
              <a:t> want this? Why would </a:t>
            </a:r>
            <a:r>
              <a:rPr lang="en-US" sz="3300" u="sng" dirty="0" smtClean="0"/>
              <a:t>I</a:t>
            </a:r>
            <a:r>
              <a:rPr lang="en-US" sz="3300" dirty="0" smtClean="0"/>
              <a:t> want to take advantage? What’s in it for them/me?</a:t>
            </a:r>
          </a:p>
          <a:p>
            <a:endParaRPr lang="en-US" dirty="0"/>
          </a:p>
        </p:txBody>
      </p:sp>
      <p:sp>
        <p:nvSpPr>
          <p:cNvPr id="7" name="Slide Number Placeholder 6"/>
          <p:cNvSpPr>
            <a:spLocks noGrp="1"/>
          </p:cNvSpPr>
          <p:nvPr>
            <p:ph type="sldNum" sz="quarter" idx="12"/>
          </p:nvPr>
        </p:nvSpPr>
        <p:spPr>
          <a:xfrm>
            <a:off x="8534400" y="6400800"/>
            <a:ext cx="478632" cy="372269"/>
          </a:xfrm>
        </p:spPr>
        <p:txBody>
          <a:bodyPr/>
          <a:lstStyle/>
          <a:p>
            <a:fld id="{F0926855-8391-4251-BB9B-7018D126B371}" type="slidenum">
              <a:rPr lang="en-US" smtClean="0"/>
              <a:pPr/>
              <a:t>144</a:t>
            </a:fld>
            <a:endParaRPr lang="en-US" dirty="0"/>
          </a:p>
        </p:txBody>
      </p:sp>
      <p:sp>
        <p:nvSpPr>
          <p:cNvPr id="4" name="Title 3"/>
          <p:cNvSpPr>
            <a:spLocks noGrp="1"/>
          </p:cNvSpPr>
          <p:nvPr>
            <p:ph type="title"/>
          </p:nvPr>
        </p:nvSpPr>
        <p:spPr/>
        <p:txBody>
          <a:bodyPr>
            <a:noAutofit/>
          </a:bodyPr>
          <a:lstStyle/>
          <a:p>
            <a:pPr algn="ctr"/>
            <a:r>
              <a:rPr lang="en-US" sz="4400" u="sng" dirty="0" smtClean="0"/>
              <a:t>Strategy of Preeminence</a:t>
            </a:r>
            <a:r>
              <a:rPr lang="en-US" sz="4400" dirty="0" smtClean="0"/>
              <a:t> </a:t>
            </a:r>
            <a:br>
              <a:rPr lang="en-US" sz="4400" dirty="0" smtClean="0"/>
            </a:br>
            <a:endParaRPr lang="en-US" sz="4400" dirty="0"/>
          </a:p>
        </p:txBody>
      </p:sp>
      <p:pic>
        <p:nvPicPr>
          <p:cNvPr id="5" name="Content Placeholder 4" descr="Abraham_logo_05.jpg"/>
          <p:cNvPicPr>
            <a:picLocks noChangeAspect="1"/>
          </p:cNvPicPr>
          <p:nvPr/>
        </p:nvPicPr>
        <p:blipFill>
          <a:blip r:embed="rId3"/>
          <a:stretch>
            <a:fillRect/>
          </a:stretch>
        </p:blipFill>
        <p:spPr>
          <a:xfrm>
            <a:off x="7977678" y="5410201"/>
            <a:ext cx="937721" cy="990600"/>
          </a:xfrm>
          <a:prstGeom prst="rect">
            <a:avLst/>
          </a:prstGeom>
        </p:spPr>
      </p:pic>
    </p:spTree>
    <p:extLst>
      <p:ext uri="{BB962C8B-B14F-4D97-AF65-F5344CB8AC3E}">
        <p14:creationId xmlns:p14="http://schemas.microsoft.com/office/powerpoint/2010/main" xmlns="" val="41302449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lnSpc>
                <a:spcPct val="160000"/>
              </a:lnSpc>
              <a:buFont typeface="Wingdings" pitchFamily="2" charset="2"/>
              <a:buChar char="v"/>
            </a:pPr>
            <a:endParaRPr lang="en-US" sz="3300" dirty="0" smtClean="0"/>
          </a:p>
          <a:p>
            <a:pPr lvl="1">
              <a:lnSpc>
                <a:spcPct val="160000"/>
              </a:lnSpc>
              <a:buFont typeface="Wingdings" pitchFamily="2" charset="2"/>
              <a:buChar char="v"/>
            </a:pPr>
            <a:r>
              <a:rPr lang="en-US" sz="3300" dirty="0" smtClean="0"/>
              <a:t>My proposition/presentation has to answer a question that’s already on the client’s mind.  But may never have been verbalized by them.</a:t>
            </a:r>
          </a:p>
          <a:p>
            <a:pPr lvl="1">
              <a:lnSpc>
                <a:spcPct val="160000"/>
              </a:lnSpc>
              <a:buNone/>
            </a:pPr>
            <a:endParaRPr lang="en-US" sz="3300" dirty="0" smtClean="0"/>
          </a:p>
        </p:txBody>
      </p:sp>
      <p:sp>
        <p:nvSpPr>
          <p:cNvPr id="5" name="Slide Number Placeholder 4"/>
          <p:cNvSpPr>
            <a:spLocks noGrp="1"/>
          </p:cNvSpPr>
          <p:nvPr>
            <p:ph type="sldNum" sz="quarter" idx="12"/>
          </p:nvPr>
        </p:nvSpPr>
        <p:spPr>
          <a:xfrm>
            <a:off x="8534400" y="6407944"/>
            <a:ext cx="478632" cy="450056"/>
          </a:xfrm>
        </p:spPr>
        <p:txBody>
          <a:bodyPr/>
          <a:lstStyle/>
          <a:p>
            <a:fld id="{F0926855-8391-4251-BB9B-7018D126B371}" type="slidenum">
              <a:rPr lang="en-US" smtClean="0"/>
              <a:pPr/>
              <a:t>145</a:t>
            </a:fld>
            <a:endParaRPr lang="en-US" dirty="0"/>
          </a:p>
        </p:txBody>
      </p:sp>
      <p:sp>
        <p:nvSpPr>
          <p:cNvPr id="2" name="Title 1"/>
          <p:cNvSpPr>
            <a:spLocks noGrp="1"/>
          </p:cNvSpPr>
          <p:nvPr>
            <p:ph type="title"/>
          </p:nvPr>
        </p:nvSpPr>
        <p:spPr/>
        <p:txBody>
          <a:bodyPr>
            <a:noAutofit/>
          </a:bodyPr>
          <a:lstStyle/>
          <a:p>
            <a:pPr algn="ctr"/>
            <a:r>
              <a:rPr lang="en-US" sz="4400" u="sng" dirty="0" smtClean="0"/>
              <a:t>Strategy of Preeminence</a:t>
            </a:r>
            <a:r>
              <a:rPr lang="en-US" sz="4400" dirty="0" smtClean="0"/>
              <a:t> </a:t>
            </a:r>
            <a:br>
              <a:rPr lang="en-US" sz="4400" dirty="0" smtClean="0"/>
            </a:br>
            <a:endParaRPr lang="en-US" sz="4400" dirty="0"/>
          </a:p>
        </p:txBody>
      </p:sp>
      <p:pic>
        <p:nvPicPr>
          <p:cNvPr id="6" name="Content Placeholder 4" descr="Abraham_logo_05.jpg"/>
          <p:cNvPicPr>
            <a:picLocks noChangeAspect="1"/>
          </p:cNvPicPr>
          <p:nvPr/>
        </p:nvPicPr>
        <p:blipFill>
          <a:blip r:embed="rId3"/>
          <a:stretch>
            <a:fillRect/>
          </a:stretch>
        </p:blipFill>
        <p:spPr>
          <a:xfrm>
            <a:off x="7696200" y="5334000"/>
            <a:ext cx="1044477" cy="1103376"/>
          </a:xfrm>
          <a:prstGeom prst="rect">
            <a:avLst/>
          </a:prstGeom>
        </p:spPr>
      </p:pic>
    </p:spTree>
    <p:extLst>
      <p:ext uri="{BB962C8B-B14F-4D97-AF65-F5344CB8AC3E}">
        <p14:creationId xmlns:p14="http://schemas.microsoft.com/office/powerpoint/2010/main" xmlns="" val="148876155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a:bodyPr>
          <a:lstStyle/>
          <a:p>
            <a:pPr lvl="1">
              <a:lnSpc>
                <a:spcPct val="150000"/>
              </a:lnSpc>
              <a:buFont typeface="Wingdings" charset="2"/>
              <a:buChar char="v"/>
            </a:pPr>
            <a:r>
              <a:rPr lang="en-US" sz="2400" dirty="0" smtClean="0"/>
              <a:t>“</a:t>
            </a:r>
            <a:r>
              <a:rPr lang="en-US" dirty="0" smtClean="0"/>
              <a:t>Show me” is so much more powerful than “tell me.”</a:t>
            </a:r>
          </a:p>
          <a:p>
            <a:pPr lvl="1">
              <a:lnSpc>
                <a:spcPct val="150000"/>
              </a:lnSpc>
              <a:buFont typeface="Wingdings" pitchFamily="2" charset="2"/>
              <a:buChar char="v"/>
            </a:pPr>
            <a:endParaRPr lang="en-US" dirty="0" smtClean="0"/>
          </a:p>
          <a:p>
            <a:pPr lvl="1">
              <a:lnSpc>
                <a:spcPct val="150000"/>
              </a:lnSpc>
              <a:buFont typeface="Wingdings" pitchFamily="2" charset="2"/>
              <a:buChar char="v"/>
            </a:pPr>
            <a:r>
              <a:rPr lang="en-US" dirty="0" smtClean="0"/>
              <a:t>Instead of making conclusive statements, give me ammunition that allows ME to come to a conclusion.</a:t>
            </a:r>
          </a:p>
          <a:p>
            <a:pPr lvl="1">
              <a:lnSpc>
                <a:spcPct val="150000"/>
              </a:lnSpc>
              <a:buFont typeface="Wingdings" pitchFamily="2" charset="2"/>
              <a:buChar char="v"/>
            </a:pPr>
            <a:endParaRPr lang="en-US" dirty="0" smtClean="0"/>
          </a:p>
          <a:p>
            <a:pPr lvl="1">
              <a:lnSpc>
                <a:spcPct val="150000"/>
              </a:lnSpc>
              <a:buFont typeface="Wingdings" pitchFamily="2" charset="2"/>
              <a:buChar char="v"/>
            </a:pPr>
            <a:r>
              <a:rPr lang="en-US" dirty="0" smtClean="0"/>
              <a:t>You never want to draw the conclusion – you want them to take an action that makes a commitment.</a:t>
            </a:r>
          </a:p>
          <a:p>
            <a:endParaRPr lang="en-US" dirty="0"/>
          </a:p>
        </p:txBody>
      </p:sp>
      <p:sp>
        <p:nvSpPr>
          <p:cNvPr id="5" name="Slide Number Placeholder 4"/>
          <p:cNvSpPr>
            <a:spLocks noGrp="1"/>
          </p:cNvSpPr>
          <p:nvPr>
            <p:ph type="sldNum" sz="quarter" idx="12"/>
          </p:nvPr>
        </p:nvSpPr>
        <p:spPr>
          <a:xfrm>
            <a:off x="8534400" y="6407944"/>
            <a:ext cx="478632" cy="450056"/>
          </a:xfrm>
        </p:spPr>
        <p:txBody>
          <a:bodyPr/>
          <a:lstStyle/>
          <a:p>
            <a:fld id="{F0926855-8391-4251-BB9B-7018D126B371}" type="slidenum">
              <a:rPr lang="en-US" smtClean="0"/>
              <a:pPr/>
              <a:t>146</a:t>
            </a:fld>
            <a:endParaRPr lang="en-US" dirty="0"/>
          </a:p>
        </p:txBody>
      </p:sp>
      <p:sp>
        <p:nvSpPr>
          <p:cNvPr id="2" name="Title 1"/>
          <p:cNvSpPr>
            <a:spLocks noGrp="1"/>
          </p:cNvSpPr>
          <p:nvPr>
            <p:ph type="title"/>
          </p:nvPr>
        </p:nvSpPr>
        <p:spPr/>
        <p:txBody>
          <a:bodyPr>
            <a:normAutofit fontScale="90000"/>
          </a:bodyPr>
          <a:lstStyle/>
          <a:p>
            <a:pPr algn="ctr"/>
            <a:r>
              <a:rPr lang="en-US" u="sng" dirty="0" smtClean="0"/>
              <a:t>Strategy of Preeminence</a:t>
            </a:r>
            <a:r>
              <a:rPr lang="en-US" dirty="0" smtClean="0"/>
              <a:t> </a:t>
            </a:r>
            <a:br>
              <a:rPr lang="en-US" dirty="0" smtClean="0"/>
            </a:br>
            <a:endParaRPr lang="en-US" dirty="0"/>
          </a:p>
        </p:txBody>
      </p:sp>
      <p:pic>
        <p:nvPicPr>
          <p:cNvPr id="6" name="Content Placeholder 4" descr="Abraham_logo_05.jpg"/>
          <p:cNvPicPr>
            <a:picLocks noChangeAspect="1"/>
          </p:cNvPicPr>
          <p:nvPr/>
        </p:nvPicPr>
        <p:blipFill>
          <a:blip r:embed="rId3"/>
          <a:stretch>
            <a:fillRect/>
          </a:stretch>
        </p:blipFill>
        <p:spPr>
          <a:xfrm>
            <a:off x="8001000" y="5486400"/>
            <a:ext cx="815877" cy="861885"/>
          </a:xfrm>
          <a:prstGeom prst="rect">
            <a:avLst/>
          </a:prstGeom>
        </p:spPr>
      </p:pic>
    </p:spTree>
    <p:extLst>
      <p:ext uri="{BB962C8B-B14F-4D97-AF65-F5344CB8AC3E}">
        <p14:creationId xmlns:p14="http://schemas.microsoft.com/office/powerpoint/2010/main" xmlns="" val="150439730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33999"/>
          </a:xfrm>
        </p:spPr>
        <p:txBody>
          <a:bodyPr>
            <a:normAutofit fontScale="32500" lnSpcReduction="20000"/>
          </a:bodyPr>
          <a:lstStyle/>
          <a:p>
            <a:pPr lvl="1">
              <a:lnSpc>
                <a:spcPct val="170000"/>
              </a:lnSpc>
              <a:buFont typeface="Wingdings" pitchFamily="2" charset="2"/>
              <a:buChar char="v"/>
            </a:pPr>
            <a:r>
              <a:rPr lang="en-US" sz="11200" dirty="0" smtClean="0"/>
              <a:t> Help provide people with focus. </a:t>
            </a:r>
          </a:p>
          <a:p>
            <a:pPr lvl="2">
              <a:lnSpc>
                <a:spcPct val="170000"/>
              </a:lnSpc>
              <a:buFont typeface="Wingdings" pitchFamily="2" charset="2"/>
              <a:buChar char="v"/>
            </a:pPr>
            <a:r>
              <a:rPr lang="en-US" sz="9800" dirty="0" smtClean="0"/>
              <a:t>Focus is clarity. </a:t>
            </a:r>
          </a:p>
          <a:p>
            <a:pPr lvl="2">
              <a:lnSpc>
                <a:spcPct val="170000"/>
              </a:lnSpc>
              <a:buFont typeface="Wingdings" pitchFamily="2" charset="2"/>
              <a:buChar char="v"/>
            </a:pPr>
            <a:r>
              <a:rPr lang="en-US" sz="9800" dirty="0" smtClean="0"/>
              <a:t>Clarity gives power. </a:t>
            </a:r>
          </a:p>
          <a:p>
            <a:pPr lvl="2">
              <a:lnSpc>
                <a:spcPct val="170000"/>
              </a:lnSpc>
              <a:buFont typeface="Wingdings" pitchFamily="2" charset="2"/>
              <a:buChar char="v"/>
            </a:pPr>
            <a:r>
              <a:rPr lang="en-US" sz="9800" dirty="0" smtClean="0"/>
              <a:t>Power gives understanding.</a:t>
            </a:r>
          </a:p>
          <a:p>
            <a:pPr lvl="2">
              <a:lnSpc>
                <a:spcPct val="170000"/>
              </a:lnSpc>
              <a:buFont typeface="Wingdings" pitchFamily="2" charset="2"/>
              <a:buChar char="v"/>
            </a:pPr>
            <a:r>
              <a:rPr lang="en-US" sz="9800" dirty="0" smtClean="0"/>
              <a:t>Understanding gives certainty.</a:t>
            </a:r>
          </a:p>
          <a:p>
            <a:pPr lvl="2">
              <a:lnSpc>
                <a:spcPct val="170000"/>
              </a:lnSpc>
              <a:buFont typeface="Wingdings" pitchFamily="2" charset="2"/>
              <a:buChar char="v"/>
            </a:pPr>
            <a:r>
              <a:rPr lang="en-US" sz="9800" dirty="0" smtClean="0"/>
              <a:t>Certainty gives trust. </a:t>
            </a:r>
          </a:p>
        </p:txBody>
      </p:sp>
      <p:sp>
        <p:nvSpPr>
          <p:cNvPr id="5" name="Slide Number Placeholder 4"/>
          <p:cNvSpPr>
            <a:spLocks noGrp="1"/>
          </p:cNvSpPr>
          <p:nvPr>
            <p:ph type="sldNum" sz="quarter" idx="12"/>
          </p:nvPr>
        </p:nvSpPr>
        <p:spPr>
          <a:xfrm>
            <a:off x="8534400" y="6407944"/>
            <a:ext cx="478632" cy="450056"/>
          </a:xfrm>
        </p:spPr>
        <p:txBody>
          <a:bodyPr/>
          <a:lstStyle/>
          <a:p>
            <a:fld id="{F0926855-8391-4251-BB9B-7018D126B371}" type="slidenum">
              <a:rPr lang="en-US" smtClean="0"/>
              <a:pPr/>
              <a:t>147</a:t>
            </a:fld>
            <a:endParaRPr lang="en-US" dirty="0"/>
          </a:p>
        </p:txBody>
      </p:sp>
      <p:sp>
        <p:nvSpPr>
          <p:cNvPr id="2" name="Title 1"/>
          <p:cNvSpPr>
            <a:spLocks noGrp="1"/>
          </p:cNvSpPr>
          <p:nvPr>
            <p:ph type="title"/>
          </p:nvPr>
        </p:nvSpPr>
        <p:spPr/>
        <p:txBody>
          <a:bodyPr>
            <a:normAutofit fontScale="90000"/>
          </a:bodyPr>
          <a:lstStyle/>
          <a:p>
            <a:pPr algn="ctr"/>
            <a:r>
              <a:rPr lang="en-US" sz="5300" u="sng" dirty="0" smtClean="0"/>
              <a:t>Strategy of Preeminence</a:t>
            </a:r>
            <a:r>
              <a:rPr lang="en-US" sz="5300" dirty="0" smtClean="0"/>
              <a:t> </a:t>
            </a:r>
            <a:r>
              <a:rPr lang="en-US" dirty="0" smtClean="0"/>
              <a:t/>
            </a:r>
            <a:br>
              <a:rPr lang="en-US" dirty="0" smtClean="0"/>
            </a:br>
            <a:endParaRPr lang="en-US" dirty="0"/>
          </a:p>
        </p:txBody>
      </p:sp>
      <p:pic>
        <p:nvPicPr>
          <p:cNvPr id="6" name="Content Placeholder 4" descr="Abraham_logo_05.jpg"/>
          <p:cNvPicPr>
            <a:picLocks noChangeAspect="1"/>
          </p:cNvPicPr>
          <p:nvPr/>
        </p:nvPicPr>
        <p:blipFill>
          <a:blip r:embed="rId3"/>
          <a:stretch>
            <a:fillRect/>
          </a:stretch>
        </p:blipFill>
        <p:spPr>
          <a:xfrm>
            <a:off x="7772400" y="6076612"/>
            <a:ext cx="739677" cy="781388"/>
          </a:xfrm>
          <a:prstGeom prst="rect">
            <a:avLst/>
          </a:prstGeom>
        </p:spPr>
      </p:pic>
    </p:spTree>
    <p:extLst>
      <p:ext uri="{BB962C8B-B14F-4D97-AF65-F5344CB8AC3E}">
        <p14:creationId xmlns:p14="http://schemas.microsoft.com/office/powerpoint/2010/main" xmlns="" val="34672560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624078" indent="-514350">
              <a:buFont typeface="+mj-lt"/>
              <a:buAutoNum type="arabicPeriod"/>
            </a:pPr>
            <a:r>
              <a:rPr lang="en-US" dirty="0" smtClean="0"/>
              <a:t>Form </a:t>
            </a:r>
            <a:r>
              <a:rPr lang="en-US" dirty="0"/>
              <a:t>OC true reality, understand where the business is today what it strengths are and </a:t>
            </a:r>
            <a:r>
              <a:rPr lang="en-US" dirty="0" smtClean="0"/>
              <a:t>weaknesses</a:t>
            </a:r>
            <a:r>
              <a:rPr lang="en-US" dirty="0"/>
              <a:t> develop foresight to spot trends, changes threats and </a:t>
            </a:r>
            <a:r>
              <a:rPr lang="en-US" dirty="0" smtClean="0"/>
              <a:t>opportunities</a:t>
            </a:r>
          </a:p>
          <a:p>
            <a:pPr marL="624078" indent="-514350">
              <a:buFont typeface="+mj-lt"/>
              <a:buAutoNum type="arabicPeriod"/>
            </a:pPr>
            <a:endParaRPr lang="en-US" dirty="0" smtClean="0"/>
          </a:p>
          <a:p>
            <a:pPr marL="624078" indent="-514350">
              <a:buFont typeface="+mj-lt"/>
              <a:buAutoNum type="arabicPeriod"/>
            </a:pPr>
            <a:r>
              <a:rPr lang="en-US" dirty="0" smtClean="0"/>
              <a:t>Develop </a:t>
            </a:r>
            <a:r>
              <a:rPr lang="en-US" dirty="0"/>
              <a:t>foresight to spot trends, changes threats and </a:t>
            </a:r>
            <a:r>
              <a:rPr lang="en-US" dirty="0" smtClean="0"/>
              <a:t>opportunities</a:t>
            </a:r>
          </a:p>
          <a:p>
            <a:pPr marL="624078" indent="-514350">
              <a:buFont typeface="+mj-lt"/>
              <a:buAutoNum type="arabicPeriod"/>
            </a:pPr>
            <a:endParaRPr lang="en-US" dirty="0" smtClean="0"/>
          </a:p>
          <a:p>
            <a:pPr marL="624078" indent="-514350">
              <a:buFont typeface="+mj-lt"/>
              <a:buAutoNum type="arabicPeriod"/>
            </a:pPr>
            <a:r>
              <a:rPr lang="en-US" dirty="0"/>
              <a:t>Break creative business backbone–nowhere to play and where not to </a:t>
            </a:r>
            <a:r>
              <a:rPr lang="en-US" dirty="0" smtClean="0"/>
              <a:t>blame</a:t>
            </a:r>
          </a:p>
          <a:p>
            <a:pPr marL="624078" indent="-514350">
              <a:buFont typeface="+mj-lt"/>
              <a:buAutoNum type="arabicPeriod"/>
            </a:pPr>
            <a:endParaRPr lang="en-US" dirty="0"/>
          </a:p>
          <a:p>
            <a:pPr marL="624078" indent="-514350">
              <a:buFont typeface="+mj-lt"/>
              <a:buAutoNum type="arabicPeriod"/>
            </a:pPr>
            <a:r>
              <a:rPr lang="en-US" dirty="0" smtClean="0"/>
              <a:t>Defined </a:t>
            </a:r>
            <a:r>
              <a:rPr lang="en-US" dirty="0"/>
              <a:t>value from your client's perspective––what they need today what they will need </a:t>
            </a:r>
            <a:r>
              <a:rPr lang="en-US" dirty="0" smtClean="0"/>
              <a:t>tomorrow</a:t>
            </a:r>
          </a:p>
          <a:p>
            <a:pPr marL="624078" indent="-514350">
              <a:buFont typeface="+mj-lt"/>
              <a:buAutoNum type="arabicPeriod"/>
            </a:pPr>
            <a:endParaRPr lang="en-US" dirty="0"/>
          </a:p>
          <a:p>
            <a:pPr marL="624078" indent="-514350">
              <a:buFont typeface="+mj-lt"/>
              <a:buAutoNum type="arabicPeriod"/>
            </a:pPr>
            <a:endParaRPr lang="en-US" dirty="0"/>
          </a:p>
          <a:p>
            <a:pPr marL="624078" indent="-514350">
              <a:buFont typeface="+mj-lt"/>
              <a:buAutoNum type="arabicPeriod"/>
            </a:pPr>
            <a:endParaRPr lang="en-US" dirty="0"/>
          </a:p>
          <a:p>
            <a:pPr marL="624078" indent="-514350">
              <a:buFont typeface="+mj-lt"/>
              <a:buAutoNum type="arabicPeriod"/>
            </a:pPr>
            <a:endParaRPr lang="en-US" dirty="0"/>
          </a:p>
          <a:p>
            <a:endParaRPr lang="en-US" dirty="0"/>
          </a:p>
          <a:p>
            <a:endParaRPr lang="en-US" dirty="0"/>
          </a:p>
        </p:txBody>
      </p:sp>
      <p:sp>
        <p:nvSpPr>
          <p:cNvPr id="3" name="Slide Number Placeholder 2"/>
          <p:cNvSpPr>
            <a:spLocks noGrp="1"/>
          </p:cNvSpPr>
          <p:nvPr>
            <p:ph type="sldNum" sz="quarter" idx="12"/>
          </p:nvPr>
        </p:nvSpPr>
        <p:spPr>
          <a:xfrm>
            <a:off x="8534400" y="6407944"/>
            <a:ext cx="478632" cy="450056"/>
          </a:xfrm>
        </p:spPr>
        <p:txBody>
          <a:bodyPr/>
          <a:lstStyle/>
          <a:p>
            <a:fld id="{F0926855-8391-4251-BB9B-7018D126B371}" type="slidenum">
              <a:rPr lang="en-US" smtClean="0"/>
              <a:pPr/>
              <a:t>148</a:t>
            </a:fld>
            <a:endParaRPr lang="en-US" dirty="0"/>
          </a:p>
        </p:txBody>
      </p:sp>
      <p:sp>
        <p:nvSpPr>
          <p:cNvPr id="4" name="Title 3"/>
          <p:cNvSpPr>
            <a:spLocks noGrp="1"/>
          </p:cNvSpPr>
          <p:nvPr>
            <p:ph type="title"/>
          </p:nvPr>
        </p:nvSpPr>
        <p:spPr/>
        <p:txBody>
          <a:bodyPr/>
          <a:lstStyle/>
          <a:p>
            <a:r>
              <a:rPr lang="en-US" dirty="0" smtClean="0"/>
              <a:t>Skillset Check List</a:t>
            </a:r>
            <a:endParaRPr lang="en-US" dirty="0"/>
          </a:p>
        </p:txBody>
      </p:sp>
      <p:pic>
        <p:nvPicPr>
          <p:cNvPr id="5" name="Content Placeholder 4" descr="Abraham_logo_05.jpg"/>
          <p:cNvPicPr>
            <a:picLocks noChangeAspect="1"/>
          </p:cNvPicPr>
          <p:nvPr/>
        </p:nvPicPr>
        <p:blipFill>
          <a:blip r:embed="rId3"/>
          <a:stretch>
            <a:fillRect/>
          </a:stretch>
        </p:blipFill>
        <p:spPr>
          <a:xfrm>
            <a:off x="8077200" y="5638800"/>
            <a:ext cx="865589" cy="914400"/>
          </a:xfrm>
          <a:prstGeom prst="rect">
            <a:avLst/>
          </a:prstGeom>
        </p:spPr>
      </p:pic>
    </p:spTree>
    <p:extLst>
      <p:ext uri="{BB962C8B-B14F-4D97-AF65-F5344CB8AC3E}">
        <p14:creationId xmlns:p14="http://schemas.microsoft.com/office/powerpoint/2010/main" xmlns="" val="30216501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normAutofit fontScale="70000" lnSpcReduction="20000"/>
          </a:bodyPr>
          <a:lstStyle/>
          <a:p>
            <a:pPr marL="624078" indent="-514350">
              <a:buFont typeface="+mj-lt"/>
              <a:buAutoNum type="arabicPeriod" startAt="5"/>
            </a:pPr>
            <a:r>
              <a:rPr lang="en-US" sz="3400" dirty="0"/>
              <a:t>Create unique business model and singular strategy for delivering value to your clients and capturing </a:t>
            </a:r>
            <a:r>
              <a:rPr lang="en-US" sz="3400" dirty="0" smtClean="0"/>
              <a:t>while</a:t>
            </a:r>
          </a:p>
          <a:p>
            <a:pPr marL="624078" indent="-514350">
              <a:buFont typeface="+mj-lt"/>
              <a:buAutoNum type="arabicPeriod" startAt="5"/>
            </a:pPr>
            <a:endParaRPr lang="en-US" sz="3400" dirty="0"/>
          </a:p>
          <a:p>
            <a:pPr marL="624078" indent="-514350">
              <a:buFont typeface="+mj-lt"/>
              <a:buAutoNum type="arabicPeriod" startAt="5"/>
            </a:pPr>
            <a:r>
              <a:rPr lang="en-US" sz="3400" dirty="0"/>
              <a:t>Position your market and sales approach as blank to thrive in dynamic changing </a:t>
            </a:r>
            <a:r>
              <a:rPr lang="en-US" sz="3400" dirty="0" smtClean="0"/>
              <a:t>marketplace</a:t>
            </a:r>
          </a:p>
          <a:p>
            <a:pPr marL="624078" indent="-514350">
              <a:buFont typeface="+mj-lt"/>
              <a:buAutoNum type="arabicPeriod" startAt="5"/>
            </a:pPr>
            <a:endParaRPr lang="en-US" sz="3400" dirty="0"/>
          </a:p>
          <a:p>
            <a:pPr marL="624078" indent="-514350">
              <a:buFont typeface="+mj-lt"/>
              <a:buAutoNum type="arabicPeriod" startAt="5"/>
            </a:pPr>
            <a:r>
              <a:rPr lang="en-US" sz="3400" dirty="0"/>
              <a:t>Get your people and processes aligned, so the organization can respond quickly to new </a:t>
            </a:r>
            <a:r>
              <a:rPr lang="en-US" sz="3400" dirty="0" smtClean="0"/>
              <a:t>developments</a:t>
            </a:r>
          </a:p>
          <a:p>
            <a:pPr marL="624078" indent="-514350">
              <a:buFont typeface="+mj-lt"/>
              <a:buAutoNum type="arabicPeriod" startAt="5"/>
            </a:pPr>
            <a:endParaRPr lang="en-US" sz="3400" dirty="0"/>
          </a:p>
          <a:p>
            <a:pPr marL="624078" indent="-514350">
              <a:buFont typeface="+mj-lt"/>
              <a:buAutoNum type="arabicPeriod" startAt="5"/>
            </a:pPr>
            <a:r>
              <a:rPr lang="en-US" sz="3400" dirty="0"/>
              <a:t>Weaning yourself away from arrogance, ignorance, option it's––at least learn to manage more collaboration</a:t>
            </a:r>
          </a:p>
          <a:p>
            <a:endParaRPr lang="en-US" dirty="0"/>
          </a:p>
        </p:txBody>
      </p:sp>
      <p:sp>
        <p:nvSpPr>
          <p:cNvPr id="3" name="Slide Number Placeholder 2"/>
          <p:cNvSpPr>
            <a:spLocks noGrp="1"/>
          </p:cNvSpPr>
          <p:nvPr>
            <p:ph type="sldNum" sz="quarter" idx="12"/>
          </p:nvPr>
        </p:nvSpPr>
        <p:spPr>
          <a:xfrm>
            <a:off x="8458200" y="6407944"/>
            <a:ext cx="554832" cy="365125"/>
          </a:xfrm>
        </p:spPr>
        <p:txBody>
          <a:bodyPr/>
          <a:lstStyle/>
          <a:p>
            <a:fld id="{F0926855-8391-4251-BB9B-7018D126B371}" type="slidenum">
              <a:rPr lang="en-US" smtClean="0"/>
              <a:pPr/>
              <a:t>149</a:t>
            </a:fld>
            <a:endParaRPr lang="en-US" dirty="0"/>
          </a:p>
        </p:txBody>
      </p:sp>
      <p:sp>
        <p:nvSpPr>
          <p:cNvPr id="4" name="Title 3"/>
          <p:cNvSpPr>
            <a:spLocks noGrp="1"/>
          </p:cNvSpPr>
          <p:nvPr>
            <p:ph type="title"/>
          </p:nvPr>
        </p:nvSpPr>
        <p:spPr/>
        <p:txBody>
          <a:bodyPr/>
          <a:lstStyle/>
          <a:p>
            <a:r>
              <a:rPr lang="en-US" dirty="0" smtClean="0"/>
              <a:t>Skillset Checklist</a:t>
            </a:r>
            <a:endParaRPr lang="en-US" dirty="0"/>
          </a:p>
        </p:txBody>
      </p:sp>
    </p:spTree>
    <p:extLst>
      <p:ext uri="{BB962C8B-B14F-4D97-AF65-F5344CB8AC3E}">
        <p14:creationId xmlns:p14="http://schemas.microsoft.com/office/powerpoint/2010/main" xmlns="" val="354396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36509"/>
            <a:ext cx="8229600" cy="5092891"/>
          </a:xfrm>
        </p:spPr>
        <p:txBody>
          <a:bodyPr>
            <a:normAutofit lnSpcReduction="10000"/>
          </a:bodyPr>
          <a:lstStyle/>
          <a:p>
            <a:r>
              <a:rPr lang="en-US" sz="3600" dirty="0" smtClean="0">
                <a:latin typeface="+mj-lt"/>
                <a:cs typeface="Times New Roman" pitchFamily="18" charset="0"/>
              </a:rPr>
              <a:t>This is an industry that many feel will </a:t>
            </a:r>
            <a:r>
              <a:rPr lang="en-US" sz="3600" b="1" dirty="0" smtClean="0">
                <a:latin typeface="+mj-lt"/>
                <a:cs typeface="Times New Roman" pitchFamily="18" charset="0"/>
              </a:rPr>
              <a:t>explode;</a:t>
            </a:r>
            <a:r>
              <a:rPr lang="en-US" sz="3600" dirty="0" smtClean="0">
                <a:latin typeface="+mj-lt"/>
                <a:cs typeface="Times New Roman" pitchFamily="18" charset="0"/>
              </a:rPr>
              <a:t> others feel will i</a:t>
            </a:r>
            <a:r>
              <a:rPr lang="en-US" sz="3600" i="1" dirty="0" smtClean="0">
                <a:latin typeface="+mj-lt"/>
                <a:cs typeface="Times New Roman" pitchFamily="18" charset="0"/>
              </a:rPr>
              <a:t>mplode</a:t>
            </a:r>
            <a:r>
              <a:rPr lang="en-US" sz="3600" dirty="0" smtClean="0">
                <a:latin typeface="+mj-lt"/>
                <a:cs typeface="Times New Roman" pitchFamily="18" charset="0"/>
              </a:rPr>
              <a:t> </a:t>
            </a:r>
          </a:p>
          <a:p>
            <a:r>
              <a:rPr lang="en-US" sz="3600" dirty="0" smtClean="0">
                <a:latin typeface="+mj-lt"/>
                <a:cs typeface="Times New Roman" pitchFamily="18" charset="0"/>
              </a:rPr>
              <a:t>It is all dependent upon how it's navigated, managed, executed, piloted </a:t>
            </a:r>
            <a:endParaRPr lang="en-US" sz="3600" dirty="0">
              <a:latin typeface="+mj-lt"/>
              <a:cs typeface="Times New Roman" pitchFamily="18" charset="0"/>
            </a:endParaRPr>
          </a:p>
          <a:p>
            <a:r>
              <a:rPr lang="en-US" sz="3600" dirty="0" smtClean="0">
                <a:latin typeface="+mj-lt"/>
                <a:cs typeface="Times New Roman" pitchFamily="18" charset="0"/>
              </a:rPr>
              <a:t>It also depends on how capital/human capital optimization gets </a:t>
            </a:r>
            <a:r>
              <a:rPr lang="en-US" sz="3600" dirty="0" smtClean="0">
                <a:solidFill>
                  <a:srgbClr val="FF0000"/>
                </a:solidFill>
                <a:latin typeface="+mj-lt"/>
                <a:cs typeface="Times New Roman" pitchFamily="18" charset="0"/>
              </a:rPr>
              <a:t>husbanded</a:t>
            </a:r>
            <a:r>
              <a:rPr lang="en-US" sz="3600" dirty="0" smtClean="0">
                <a:latin typeface="+mj-lt"/>
                <a:cs typeface="Times New Roman" pitchFamily="18" charset="0"/>
              </a:rPr>
              <a:t>  and deployed!!</a:t>
            </a:r>
          </a:p>
          <a:p>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When Worlds  Collide!!!</a:t>
            </a:r>
            <a:br>
              <a:rPr lang="en-US" dirty="0" smtClean="0"/>
            </a:b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15</a:t>
            </a:fld>
            <a:endParaRPr lang="en-US" dirty="0"/>
          </a:p>
        </p:txBody>
      </p:sp>
      <p:pic>
        <p:nvPicPr>
          <p:cNvPr id="6" name="Content Placeholder 4" descr="Abraham_logo_05.jpg"/>
          <p:cNvPicPr>
            <a:picLocks noChangeAspect="1"/>
          </p:cNvPicPr>
          <p:nvPr/>
        </p:nvPicPr>
        <p:blipFill>
          <a:blip r:embed="rId3"/>
          <a:stretch>
            <a:fillRect/>
          </a:stretch>
        </p:blipFill>
        <p:spPr>
          <a:xfrm>
            <a:off x="7924800" y="5647394"/>
            <a:ext cx="892077" cy="942382"/>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endParaRPr lang="en-US" dirty="0" smtClean="0"/>
          </a:p>
          <a:p>
            <a:pPr algn="ctr"/>
            <a:r>
              <a:rPr lang="en-US" sz="3600" dirty="0" smtClean="0"/>
              <a:t>By making other competitors take more risks – your business should have…</a:t>
            </a:r>
          </a:p>
          <a:p>
            <a:pPr algn="ctr"/>
            <a:endParaRPr lang="en-US" sz="3600" dirty="0" smtClean="0"/>
          </a:p>
          <a:p>
            <a:pPr algn="ctr"/>
            <a:endParaRPr lang="en-US" sz="3600" dirty="0" smtClean="0"/>
          </a:p>
          <a:p>
            <a:pPr algn="ctr">
              <a:buNone/>
            </a:pPr>
            <a:r>
              <a:rPr lang="en-US" sz="4800" u="sng" dirty="0" smtClean="0"/>
              <a:t>The EDGE!</a:t>
            </a:r>
            <a:endParaRPr lang="en-US" sz="4800" u="sng"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a:xfrm>
            <a:off x="8534400" y="6407944"/>
            <a:ext cx="478632" cy="450056"/>
          </a:xfrm>
        </p:spPr>
        <p:txBody>
          <a:bodyPr/>
          <a:lstStyle/>
          <a:p>
            <a:fld id="{22355311-62E5-4A26-BBA8-8BE5EC55C6ED}" type="slidenum">
              <a:rPr lang="en-US" smtClean="0"/>
              <a:pPr/>
              <a:t>150</a:t>
            </a:fld>
            <a:endParaRPr lang="en-US" dirty="0"/>
          </a:p>
        </p:txBody>
      </p:sp>
      <p:pic>
        <p:nvPicPr>
          <p:cNvPr id="5" name="Content Placeholder 4" descr="Abraham_logo_05.jpg"/>
          <p:cNvPicPr>
            <a:picLocks noChangeAspect="1"/>
          </p:cNvPicPr>
          <p:nvPr/>
        </p:nvPicPr>
        <p:blipFill>
          <a:blip r:embed="rId3"/>
          <a:stretch>
            <a:fillRect/>
          </a:stretch>
        </p:blipFill>
        <p:spPr>
          <a:xfrm>
            <a:off x="8229600" y="5791200"/>
            <a:ext cx="683815" cy="722376"/>
          </a:xfrm>
          <a:prstGeom prst="rect">
            <a:avLst/>
          </a:prstGeom>
        </p:spPr>
      </p:pic>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pPr algn="ctr">
              <a:lnSpc>
                <a:spcPct val="150000"/>
              </a:lnSpc>
            </a:pPr>
            <a:r>
              <a:rPr lang="en-US" sz="3600" dirty="0" smtClean="0"/>
              <a:t>So – how DO you create a competitive playing field that’s tilted decisively to your advantage? How DO you neutralize – and then paralyze the competition?</a:t>
            </a:r>
            <a:endParaRPr lang="en-US" sz="3600" dirty="0"/>
          </a:p>
        </p:txBody>
      </p:sp>
      <p:sp>
        <p:nvSpPr>
          <p:cNvPr id="3" name="Title 2"/>
          <p:cNvSpPr>
            <a:spLocks noGrp="1"/>
          </p:cNvSpPr>
          <p:nvPr>
            <p:ph type="title"/>
          </p:nvPr>
        </p:nvSpPr>
        <p:spPr>
          <a:xfrm>
            <a:off x="457200" y="274638"/>
            <a:ext cx="8229600" cy="639762"/>
          </a:xfrm>
        </p:spPr>
        <p:txBody>
          <a:bodyPr>
            <a:normAutofit fontScale="90000"/>
          </a:bodyPr>
          <a:lstStyle/>
          <a:p>
            <a:r>
              <a:rPr lang="en-US" dirty="0" smtClean="0"/>
              <a:t> </a:t>
            </a:r>
            <a:endParaRPr lang="en-US" dirty="0"/>
          </a:p>
        </p:txBody>
      </p:sp>
      <p:sp>
        <p:nvSpPr>
          <p:cNvPr id="4" name="Slide Number Placeholder 3"/>
          <p:cNvSpPr>
            <a:spLocks noGrp="1"/>
          </p:cNvSpPr>
          <p:nvPr>
            <p:ph type="sldNum" sz="quarter" idx="12"/>
          </p:nvPr>
        </p:nvSpPr>
        <p:spPr>
          <a:xfrm>
            <a:off x="8458200" y="6407944"/>
            <a:ext cx="554832" cy="450056"/>
          </a:xfrm>
        </p:spPr>
        <p:txBody>
          <a:bodyPr/>
          <a:lstStyle/>
          <a:p>
            <a:fld id="{22355311-62E5-4A26-BBA8-8BE5EC55C6ED}" type="slidenum">
              <a:rPr lang="en-US" smtClean="0"/>
              <a:pPr/>
              <a:t>151</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pPr algn="ctr">
              <a:lnSpc>
                <a:spcPct val="150000"/>
              </a:lnSpc>
            </a:pPr>
            <a:r>
              <a:rPr lang="en-US" sz="3600" dirty="0" smtClean="0"/>
              <a:t>Start by shifting your own self image and understand the concept of:</a:t>
            </a:r>
          </a:p>
          <a:p>
            <a:pPr algn="ctr">
              <a:lnSpc>
                <a:spcPct val="150000"/>
              </a:lnSpc>
              <a:buNone/>
            </a:pPr>
            <a:r>
              <a:rPr lang="en-US" sz="3600" dirty="0" smtClean="0"/>
              <a:t> </a:t>
            </a:r>
            <a:r>
              <a:rPr lang="en-US" sz="4000" b="1" dirty="0" smtClean="0"/>
              <a:t>Greatness VS. Mediocrity</a:t>
            </a:r>
            <a:endParaRPr lang="en-US" sz="3600" b="1"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a:xfrm>
            <a:off x="8458200" y="6407944"/>
            <a:ext cx="554832" cy="450056"/>
          </a:xfrm>
        </p:spPr>
        <p:txBody>
          <a:bodyPr/>
          <a:lstStyle/>
          <a:p>
            <a:fld id="{22355311-62E5-4A26-BBA8-8BE5EC55C6ED}" type="slidenum">
              <a:rPr lang="en-US" smtClean="0"/>
              <a:pPr/>
              <a:t>152</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3600" dirty="0" smtClean="0"/>
              <a:t>Being Strategic NOT Tactical</a:t>
            </a:r>
          </a:p>
          <a:p>
            <a:r>
              <a:rPr lang="en-US" sz="3600" dirty="0" smtClean="0"/>
              <a:t>Knowing all the revenue impact points and maximizing them</a:t>
            </a:r>
          </a:p>
          <a:p>
            <a:r>
              <a:rPr lang="en-US" sz="3600" dirty="0" smtClean="0"/>
              <a:t>Taking risks away from everyone involved in the transaction</a:t>
            </a:r>
          </a:p>
          <a:p>
            <a:r>
              <a:rPr lang="en-US" sz="3600" dirty="0" smtClean="0"/>
              <a:t>Turning </a:t>
            </a:r>
            <a:r>
              <a:rPr lang="en-US" sz="3600" b="1" dirty="0" smtClean="0"/>
              <a:t>Commodity</a:t>
            </a:r>
            <a:r>
              <a:rPr lang="en-US" sz="3600" dirty="0" smtClean="0"/>
              <a:t> into </a:t>
            </a:r>
            <a:r>
              <a:rPr lang="en-US" sz="3600" b="1" dirty="0" smtClean="0"/>
              <a:t>Proprietary</a:t>
            </a:r>
            <a:r>
              <a:rPr lang="en-US" sz="3600" dirty="0" smtClean="0"/>
              <a:t> </a:t>
            </a:r>
          </a:p>
          <a:p>
            <a:r>
              <a:rPr lang="en-US" sz="3600" dirty="0"/>
              <a:t>Moving </a:t>
            </a:r>
            <a:r>
              <a:rPr lang="en-US" sz="3600" b="1" dirty="0"/>
              <a:t>Fixed Costs </a:t>
            </a:r>
            <a:r>
              <a:rPr lang="en-US" sz="3600" dirty="0"/>
              <a:t>to </a:t>
            </a:r>
            <a:r>
              <a:rPr lang="en-US" sz="3600" b="1" dirty="0"/>
              <a:t>Variable</a:t>
            </a:r>
          </a:p>
          <a:p>
            <a:endParaRPr lang="en-US" sz="3600" dirty="0" smtClean="0"/>
          </a:p>
        </p:txBody>
      </p:sp>
      <p:sp>
        <p:nvSpPr>
          <p:cNvPr id="3" name="Slide Number Placeholder 2"/>
          <p:cNvSpPr>
            <a:spLocks noGrp="1"/>
          </p:cNvSpPr>
          <p:nvPr>
            <p:ph type="sldNum" sz="quarter" idx="12"/>
          </p:nvPr>
        </p:nvSpPr>
        <p:spPr>
          <a:xfrm>
            <a:off x="8305800" y="6407944"/>
            <a:ext cx="707232" cy="365125"/>
          </a:xfrm>
        </p:spPr>
        <p:txBody>
          <a:bodyPr/>
          <a:lstStyle/>
          <a:p>
            <a:fld id="{F0926855-8391-4251-BB9B-7018D126B371}" type="slidenum">
              <a:rPr lang="en-US" smtClean="0"/>
              <a:pPr/>
              <a:t>153</a:t>
            </a:fld>
            <a:endParaRPr lang="en-US" dirty="0"/>
          </a:p>
        </p:txBody>
      </p:sp>
      <p:sp>
        <p:nvSpPr>
          <p:cNvPr id="4" name="Title 3"/>
          <p:cNvSpPr>
            <a:spLocks noGrp="1"/>
          </p:cNvSpPr>
          <p:nvPr>
            <p:ph type="title"/>
          </p:nvPr>
        </p:nvSpPr>
        <p:spPr/>
        <p:txBody>
          <a:bodyPr/>
          <a:lstStyle/>
          <a:p>
            <a:r>
              <a:rPr lang="en-US" dirty="0" smtClean="0"/>
              <a:t>Edging out the Competition</a:t>
            </a:r>
            <a:endParaRPr lang="en-US" dirty="0"/>
          </a:p>
        </p:txBody>
      </p:sp>
      <p:pic>
        <p:nvPicPr>
          <p:cNvPr id="5" name="Content Placeholder 4" descr="Abraham_logo_05.jpg"/>
          <p:cNvPicPr>
            <a:picLocks noChangeAspect="1"/>
          </p:cNvPicPr>
          <p:nvPr/>
        </p:nvPicPr>
        <p:blipFill>
          <a:blip r:embed="rId2"/>
          <a:stretch>
            <a:fillRect/>
          </a:stretch>
        </p:blipFill>
        <p:spPr>
          <a:xfrm>
            <a:off x="8081534" y="5181600"/>
            <a:ext cx="1044477" cy="1103376"/>
          </a:xfrm>
          <a:prstGeom prst="rect">
            <a:avLst/>
          </a:prstGeom>
        </p:spPr>
      </p:pic>
    </p:spTree>
    <p:extLst>
      <p:ext uri="{BB962C8B-B14F-4D97-AF65-F5344CB8AC3E}">
        <p14:creationId xmlns:p14="http://schemas.microsoft.com/office/powerpoint/2010/main" xmlns="" val="226470164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3600" b="1" dirty="0" smtClean="0"/>
              <a:t>Maximizing Performance of every person, activity, effort, expense</a:t>
            </a:r>
          </a:p>
          <a:p>
            <a:r>
              <a:rPr lang="en-US" sz="3600" b="1" dirty="0" smtClean="0"/>
              <a:t>Building the business on multiple profit/access sources instead of depending on one</a:t>
            </a:r>
          </a:p>
          <a:p>
            <a:r>
              <a:rPr lang="en-US" sz="3600" b="1" dirty="0" smtClean="0"/>
              <a:t>Creating more real value for the client</a:t>
            </a:r>
          </a:p>
          <a:p>
            <a:r>
              <a:rPr lang="en-US" sz="3600" b="1" dirty="0" smtClean="0"/>
              <a:t>Gaining maximum personal leverage</a:t>
            </a:r>
          </a:p>
          <a:p>
            <a:r>
              <a:rPr lang="en-US" sz="3600" b="1" dirty="0" smtClean="0"/>
              <a:t>Growing and maximizing the talent within your company</a:t>
            </a:r>
          </a:p>
          <a:p>
            <a:r>
              <a:rPr lang="en-US" sz="3600" b="1" dirty="0" smtClean="0"/>
              <a:t>Using small safe tests to validate/invalidate assumptions</a:t>
            </a:r>
          </a:p>
          <a:p>
            <a:endParaRPr lang="en-US" dirty="0"/>
          </a:p>
        </p:txBody>
      </p:sp>
      <p:sp>
        <p:nvSpPr>
          <p:cNvPr id="3" name="Slide Number Placeholder 2"/>
          <p:cNvSpPr>
            <a:spLocks noGrp="1"/>
          </p:cNvSpPr>
          <p:nvPr>
            <p:ph type="sldNum" sz="quarter" idx="12"/>
          </p:nvPr>
        </p:nvSpPr>
        <p:spPr>
          <a:xfrm>
            <a:off x="8229600" y="6407944"/>
            <a:ext cx="783432" cy="365125"/>
          </a:xfrm>
        </p:spPr>
        <p:txBody>
          <a:bodyPr/>
          <a:lstStyle/>
          <a:p>
            <a:fld id="{F0926855-8391-4251-BB9B-7018D126B371}" type="slidenum">
              <a:rPr lang="en-US" smtClean="0"/>
              <a:pPr/>
              <a:t>154</a:t>
            </a:fld>
            <a:endParaRPr lang="en-US" dirty="0"/>
          </a:p>
        </p:txBody>
      </p:sp>
      <p:sp>
        <p:nvSpPr>
          <p:cNvPr id="4" name="Title 3"/>
          <p:cNvSpPr>
            <a:spLocks noGrp="1"/>
          </p:cNvSpPr>
          <p:nvPr>
            <p:ph type="title"/>
          </p:nvPr>
        </p:nvSpPr>
        <p:spPr/>
        <p:txBody>
          <a:bodyPr/>
          <a:lstStyle/>
          <a:p>
            <a:r>
              <a:rPr lang="en-US" dirty="0" smtClean="0"/>
              <a:t>Edging out the Competition</a:t>
            </a:r>
            <a:endParaRPr lang="en-US" dirty="0"/>
          </a:p>
        </p:txBody>
      </p:sp>
      <p:pic>
        <p:nvPicPr>
          <p:cNvPr id="5" name="Content Placeholder 4" descr="Abraham_logo_05.jpg"/>
          <p:cNvPicPr>
            <a:picLocks noChangeAspect="1"/>
          </p:cNvPicPr>
          <p:nvPr/>
        </p:nvPicPr>
        <p:blipFill>
          <a:blip r:embed="rId2"/>
          <a:stretch>
            <a:fillRect/>
          </a:stretch>
        </p:blipFill>
        <p:spPr>
          <a:xfrm>
            <a:off x="7848600" y="5334000"/>
            <a:ext cx="1044477" cy="1103376"/>
          </a:xfrm>
          <a:prstGeom prst="rect">
            <a:avLst/>
          </a:prstGeom>
        </p:spPr>
      </p:pic>
    </p:spTree>
    <p:extLst>
      <p:ext uri="{BB962C8B-B14F-4D97-AF65-F5344CB8AC3E}">
        <p14:creationId xmlns:p14="http://schemas.microsoft.com/office/powerpoint/2010/main" xmlns="" val="318024560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155</a:t>
            </a:fld>
            <a:endParaRPr lang="en-US" dirty="0"/>
          </a:p>
        </p:txBody>
      </p:sp>
      <p:sp>
        <p:nvSpPr>
          <p:cNvPr id="3" name="Title 2"/>
          <p:cNvSpPr>
            <a:spLocks noGrp="1"/>
          </p:cNvSpPr>
          <p:nvPr>
            <p:ph type="title"/>
          </p:nvPr>
        </p:nvSpPr>
        <p:spPr>
          <a:xfrm>
            <a:off x="457200" y="274638"/>
            <a:ext cx="8229600" cy="4144962"/>
          </a:xfrm>
        </p:spPr>
        <p:txBody>
          <a:bodyPr>
            <a:normAutofit fontScale="90000"/>
          </a:bodyPr>
          <a:lstStyle/>
          <a:p>
            <a:pPr algn="ctr">
              <a:lnSpc>
                <a:spcPct val="150000"/>
              </a:lnSpc>
            </a:pPr>
            <a:r>
              <a:rPr lang="en-US" dirty="0" smtClean="0"/>
              <a:t>How does your Business/Project Differ –Better/Worse, Advantage/Weakness, More/Less than Direct/Indirect Competition?</a:t>
            </a:r>
            <a:endParaRPr lang="en-US" dirty="0"/>
          </a:p>
        </p:txBody>
      </p:sp>
      <p:sp>
        <p:nvSpPr>
          <p:cNvPr id="2" name="Content Placeholder 1"/>
          <p:cNvSpPr>
            <a:spLocks noGrp="1"/>
          </p:cNvSpPr>
          <p:nvPr>
            <p:ph idx="4294967295"/>
          </p:nvPr>
        </p:nvSpPr>
        <p:spPr>
          <a:xfrm>
            <a:off x="0" y="1828800"/>
            <a:ext cx="8229600" cy="4178300"/>
          </a:xfrm>
        </p:spPr>
        <p:txBody>
          <a:bodyPr/>
          <a:lstStyle/>
          <a:p>
            <a:pPr>
              <a:lnSpc>
                <a:spcPct val="150000"/>
              </a:lnSpc>
            </a:pPr>
            <a:endParaRPr lang="en-US" sz="3200" dirty="0" smtClean="0"/>
          </a:p>
          <a:p>
            <a:pPr>
              <a:lnSpc>
                <a:spcPct val="150000"/>
              </a:lnSpc>
            </a:pPr>
            <a:endParaRPr lang="en-US" sz="3200" dirty="0" smtClean="0"/>
          </a:p>
          <a:p>
            <a:endParaRPr lang="en-US" dirty="0"/>
          </a:p>
        </p:txBody>
      </p:sp>
    </p:spTree>
    <p:extLst>
      <p:ext uri="{BB962C8B-B14F-4D97-AF65-F5344CB8AC3E}">
        <p14:creationId xmlns:p14="http://schemas.microsoft.com/office/powerpoint/2010/main" xmlns="" val="351094885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362200"/>
            <a:ext cx="8229600" cy="3645091"/>
          </a:xfrm>
        </p:spPr>
        <p:txBody>
          <a:bodyPr>
            <a:normAutofit/>
          </a:bodyPr>
          <a:lstStyle/>
          <a:p>
            <a:pPr>
              <a:lnSpc>
                <a:spcPct val="150000"/>
              </a:lnSpc>
            </a:pPr>
            <a:r>
              <a:rPr lang="en-US" sz="3600" dirty="0" smtClean="0"/>
              <a:t>What do you know about your buyer?</a:t>
            </a:r>
          </a:p>
          <a:p>
            <a:pPr>
              <a:lnSpc>
                <a:spcPct val="150000"/>
              </a:lnSpc>
            </a:pPr>
            <a:r>
              <a:rPr lang="en-US" sz="3600" dirty="0" smtClean="0"/>
              <a:t>What do you know about your competitor’s buyers?</a:t>
            </a:r>
          </a:p>
          <a:p>
            <a:pPr marL="109728" indent="0">
              <a:lnSpc>
                <a:spcPct val="150000"/>
              </a:lnSpc>
              <a:buNone/>
            </a:pPr>
            <a:endParaRPr lang="en-US" sz="3600" dirty="0" smtClean="0"/>
          </a:p>
        </p:txBody>
      </p:sp>
      <p:sp>
        <p:nvSpPr>
          <p:cNvPr id="2" name="Slide Number Placeholder 1"/>
          <p:cNvSpPr>
            <a:spLocks noGrp="1"/>
          </p:cNvSpPr>
          <p:nvPr>
            <p:ph type="sldNum" sz="quarter" idx="12"/>
          </p:nvPr>
        </p:nvSpPr>
        <p:spPr>
          <a:xfrm>
            <a:off x="8534400" y="6407944"/>
            <a:ext cx="478632" cy="365125"/>
          </a:xfrm>
        </p:spPr>
        <p:txBody>
          <a:bodyPr/>
          <a:lstStyle/>
          <a:p>
            <a:fld id="{22355311-62E5-4A26-BBA8-8BE5EC55C6ED}" type="slidenum">
              <a:rPr lang="en-US" smtClean="0"/>
              <a:pPr/>
              <a:t>156</a:t>
            </a:fld>
            <a:endParaRPr lang="en-US" dirty="0"/>
          </a:p>
        </p:txBody>
      </p:sp>
      <p:sp>
        <p:nvSpPr>
          <p:cNvPr id="4" name="Title 3"/>
          <p:cNvSpPr>
            <a:spLocks noGrp="1"/>
          </p:cNvSpPr>
          <p:nvPr>
            <p:ph type="title"/>
          </p:nvPr>
        </p:nvSpPr>
        <p:spPr>
          <a:xfrm>
            <a:off x="457200" y="274638"/>
            <a:ext cx="8229600" cy="1706562"/>
          </a:xfrm>
        </p:spPr>
        <p:txBody>
          <a:bodyPr>
            <a:normAutofit fontScale="90000"/>
          </a:bodyPr>
          <a:lstStyle/>
          <a:p>
            <a:r>
              <a:rPr lang="en-US" dirty="0" smtClean="0"/>
              <a:t>How does it Differ – Better/Worse, Advantage/Weakness, More/Less than, Direct/Indirect Competition</a:t>
            </a:r>
            <a:endParaRPr lang="en-US" dirty="0"/>
          </a:p>
        </p:txBody>
      </p:sp>
      <p:pic>
        <p:nvPicPr>
          <p:cNvPr id="6" name="Content Placeholder 4" descr="Abraham_logo_05.jpg"/>
          <p:cNvPicPr>
            <a:picLocks noChangeAspect="1"/>
          </p:cNvPicPr>
          <p:nvPr/>
        </p:nvPicPr>
        <p:blipFill>
          <a:blip r:embed="rId3"/>
          <a:stretch>
            <a:fillRect/>
          </a:stretch>
        </p:blipFill>
        <p:spPr>
          <a:xfrm>
            <a:off x="7646488" y="5943600"/>
            <a:ext cx="865589" cy="914400"/>
          </a:xfrm>
          <a:prstGeom prst="rect">
            <a:avLst/>
          </a:prstGeom>
        </p:spPr>
      </p:pic>
    </p:spTree>
    <p:extLst>
      <p:ext uri="{BB962C8B-B14F-4D97-AF65-F5344CB8AC3E}">
        <p14:creationId xmlns:p14="http://schemas.microsoft.com/office/powerpoint/2010/main" xmlns="" val="153429400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362200"/>
            <a:ext cx="8839200" cy="4191000"/>
          </a:xfrm>
        </p:spPr>
        <p:txBody>
          <a:bodyPr>
            <a:normAutofit fontScale="92500"/>
          </a:bodyPr>
          <a:lstStyle/>
          <a:p>
            <a:pPr>
              <a:lnSpc>
                <a:spcPct val="150000"/>
              </a:lnSpc>
            </a:pPr>
            <a:endParaRPr lang="en-US" sz="800" dirty="0" smtClean="0"/>
          </a:p>
          <a:p>
            <a:pPr>
              <a:lnSpc>
                <a:spcPct val="150000"/>
              </a:lnSpc>
            </a:pPr>
            <a:r>
              <a:rPr lang="en-US" sz="3900" dirty="0" smtClean="0"/>
              <a:t>What do you know about competitors – local, national, international?</a:t>
            </a:r>
          </a:p>
          <a:p>
            <a:pPr>
              <a:lnSpc>
                <a:spcPct val="150000"/>
              </a:lnSpc>
            </a:pPr>
            <a:r>
              <a:rPr lang="en-US" sz="3900" dirty="0" smtClean="0"/>
              <a:t>What do you know about the market</a:t>
            </a:r>
            <a:r>
              <a:rPr lang="en-US" sz="3600" dirty="0" smtClean="0"/>
              <a:t>?</a:t>
            </a:r>
          </a:p>
          <a:p>
            <a:endParaRPr lang="en-US" dirty="0"/>
          </a:p>
        </p:txBody>
      </p:sp>
      <p:sp>
        <p:nvSpPr>
          <p:cNvPr id="3" name="Title 2"/>
          <p:cNvSpPr>
            <a:spLocks noGrp="1"/>
          </p:cNvSpPr>
          <p:nvPr>
            <p:ph type="title"/>
          </p:nvPr>
        </p:nvSpPr>
        <p:spPr>
          <a:xfrm>
            <a:off x="457200" y="274638"/>
            <a:ext cx="8229600" cy="2163762"/>
          </a:xfrm>
        </p:spPr>
        <p:txBody>
          <a:bodyPr>
            <a:normAutofit fontScale="90000"/>
          </a:bodyPr>
          <a:lstStyle/>
          <a:p>
            <a:r>
              <a:rPr lang="en-US" dirty="0" smtClean="0"/>
              <a:t>How does it Differ – Better/Worse, Advantage/Weakness, More/Less than, Direct/Indirect Competition</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157</a:t>
            </a:fld>
            <a:endParaRPr lang="en-US" dirty="0"/>
          </a:p>
        </p:txBody>
      </p:sp>
      <p:pic>
        <p:nvPicPr>
          <p:cNvPr id="5" name="Content Placeholder 4" descr="Abraham_logo_05.jpg"/>
          <p:cNvPicPr>
            <a:picLocks noChangeAspect="1"/>
          </p:cNvPicPr>
          <p:nvPr/>
        </p:nvPicPr>
        <p:blipFill>
          <a:blip r:embed="rId3"/>
          <a:stretch>
            <a:fillRect/>
          </a:stretch>
        </p:blipFill>
        <p:spPr>
          <a:xfrm>
            <a:off x="7646488" y="5943600"/>
            <a:ext cx="865589" cy="914400"/>
          </a:xfrm>
          <a:prstGeom prst="rect">
            <a:avLst/>
          </a:prstGeom>
        </p:spPr>
      </p:pic>
    </p:spTree>
    <p:extLst>
      <p:ext uri="{BB962C8B-B14F-4D97-AF65-F5344CB8AC3E}">
        <p14:creationId xmlns:p14="http://schemas.microsoft.com/office/powerpoint/2010/main" xmlns="" val="23230504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382000" cy="3962400"/>
          </a:xfrm>
        </p:spPr>
        <p:txBody>
          <a:bodyPr>
            <a:normAutofit fontScale="92500" lnSpcReduction="10000"/>
          </a:bodyPr>
          <a:lstStyle/>
          <a:p>
            <a:pPr>
              <a:lnSpc>
                <a:spcPct val="150000"/>
              </a:lnSpc>
            </a:pPr>
            <a:r>
              <a:rPr lang="en-US" sz="3800" dirty="0" smtClean="0"/>
              <a:t>What do you know about alternatives?</a:t>
            </a:r>
          </a:p>
          <a:p>
            <a:pPr>
              <a:lnSpc>
                <a:spcPct val="150000"/>
              </a:lnSpc>
            </a:pPr>
            <a:r>
              <a:rPr lang="en-US" sz="3800" dirty="0" smtClean="0"/>
              <a:t>Why would someone have inertia equivocation or product procrastination?</a:t>
            </a:r>
          </a:p>
          <a:p>
            <a:endParaRPr lang="en-US" dirty="0"/>
          </a:p>
        </p:txBody>
      </p:sp>
      <p:sp>
        <p:nvSpPr>
          <p:cNvPr id="3" name="Title 2"/>
          <p:cNvSpPr>
            <a:spLocks noGrp="1"/>
          </p:cNvSpPr>
          <p:nvPr>
            <p:ph type="title"/>
          </p:nvPr>
        </p:nvSpPr>
        <p:spPr>
          <a:xfrm>
            <a:off x="457200" y="274638"/>
            <a:ext cx="8229600" cy="1935162"/>
          </a:xfrm>
        </p:spPr>
        <p:txBody>
          <a:bodyPr>
            <a:normAutofit fontScale="90000"/>
          </a:bodyPr>
          <a:lstStyle/>
          <a:p>
            <a:r>
              <a:rPr lang="en-US" dirty="0" smtClean="0"/>
              <a:t>How does it Differ – Better/Worse, Advantage/Weakness, More/Less than, Direct/Indirect Competition</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158</a:t>
            </a:fld>
            <a:endParaRPr lang="en-US" dirty="0"/>
          </a:p>
        </p:txBody>
      </p:sp>
      <p:pic>
        <p:nvPicPr>
          <p:cNvPr id="5" name="Content Placeholder 4" descr="Abraham_logo_05.jpg"/>
          <p:cNvPicPr>
            <a:picLocks noChangeAspect="1"/>
          </p:cNvPicPr>
          <p:nvPr/>
        </p:nvPicPr>
        <p:blipFill>
          <a:blip r:embed="rId3"/>
          <a:stretch>
            <a:fillRect/>
          </a:stretch>
        </p:blipFill>
        <p:spPr>
          <a:xfrm>
            <a:off x="7646488" y="5943600"/>
            <a:ext cx="865589" cy="914400"/>
          </a:xfrm>
          <a:prstGeom prst="rect">
            <a:avLst/>
          </a:prstGeom>
        </p:spPr>
      </p:pic>
    </p:spTree>
    <p:extLst>
      <p:ext uri="{BB962C8B-B14F-4D97-AF65-F5344CB8AC3E}">
        <p14:creationId xmlns:p14="http://schemas.microsoft.com/office/powerpoint/2010/main" xmlns="" val="31622840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eatness quote.bmp"/>
          <p:cNvPicPr>
            <a:picLocks noGrp="1" noChangeAspect="1"/>
          </p:cNvPicPr>
          <p:nvPr>
            <p:ph idx="1"/>
          </p:nvPr>
        </p:nvPicPr>
        <p:blipFill>
          <a:blip r:embed="rId3"/>
          <a:stretch>
            <a:fillRect/>
          </a:stretch>
        </p:blipFill>
        <p:spPr>
          <a:xfrm>
            <a:off x="228600" y="2438400"/>
            <a:ext cx="8610600" cy="3581400"/>
          </a:xfrm>
        </p:spPr>
      </p:pic>
      <p:sp>
        <p:nvSpPr>
          <p:cNvPr id="7" name="Slide Number Placeholder 6"/>
          <p:cNvSpPr>
            <a:spLocks noGrp="1"/>
          </p:cNvSpPr>
          <p:nvPr>
            <p:ph type="sldNum" sz="quarter" idx="12"/>
          </p:nvPr>
        </p:nvSpPr>
        <p:spPr>
          <a:xfrm>
            <a:off x="8458200" y="6407944"/>
            <a:ext cx="554832" cy="450056"/>
          </a:xfrm>
        </p:spPr>
        <p:txBody>
          <a:bodyPr/>
          <a:lstStyle/>
          <a:p>
            <a:fld id="{F0926855-8391-4251-BB9B-7018D126B371}" type="slidenum">
              <a:rPr lang="en-US" smtClean="0"/>
              <a:pPr/>
              <a:t>159</a:t>
            </a:fld>
            <a:endParaRPr lang="en-US" dirty="0"/>
          </a:p>
        </p:txBody>
      </p:sp>
      <p:sp>
        <p:nvSpPr>
          <p:cNvPr id="2" name="Title 1"/>
          <p:cNvSpPr>
            <a:spLocks noGrp="1"/>
          </p:cNvSpPr>
          <p:nvPr>
            <p:ph type="title"/>
          </p:nvPr>
        </p:nvSpPr>
        <p:spPr/>
        <p:txBody>
          <a:bodyPr/>
          <a:lstStyle/>
          <a:p>
            <a:pPr algn="ctr"/>
            <a:r>
              <a:rPr lang="en-US" b="1" u="sng" dirty="0" smtClean="0"/>
              <a:t>4 Steps to Greatness</a:t>
            </a:r>
            <a:endParaRPr lang="en-US" dirty="0"/>
          </a:p>
        </p:txBody>
      </p:sp>
      <p:sp>
        <p:nvSpPr>
          <p:cNvPr id="5" name="Rectangle 4"/>
          <p:cNvSpPr/>
          <p:nvPr/>
        </p:nvSpPr>
        <p:spPr>
          <a:xfrm>
            <a:off x="457200" y="1524000"/>
            <a:ext cx="1981200" cy="584775"/>
          </a:xfrm>
          <a:prstGeom prst="rect">
            <a:avLst/>
          </a:prstGeom>
        </p:spPr>
        <p:txBody>
          <a:bodyPr wrap="square">
            <a:spAutoFit/>
          </a:bodyPr>
          <a:lstStyle/>
          <a:p>
            <a:pPr>
              <a:buNone/>
            </a:pPr>
            <a:r>
              <a:rPr lang="en-US" sz="3200" b="1" u="sng" dirty="0" smtClean="0">
                <a:solidFill>
                  <a:srgbClr val="FF0000"/>
                </a:solidFill>
              </a:rPr>
              <a:t>STEP 1</a:t>
            </a:r>
            <a:r>
              <a:rPr lang="en-US" sz="3200" b="1" dirty="0" smtClean="0"/>
              <a:t>: </a:t>
            </a:r>
          </a:p>
        </p:txBody>
      </p:sp>
      <p:pic>
        <p:nvPicPr>
          <p:cNvPr id="6" name="Content Placeholder 4" descr="Abraham_logo_05.jpg"/>
          <p:cNvPicPr>
            <a:picLocks noChangeAspect="1"/>
          </p:cNvPicPr>
          <p:nvPr/>
        </p:nvPicPr>
        <p:blipFill>
          <a:blip r:embed="rId4"/>
          <a:stretch>
            <a:fillRect/>
          </a:stretch>
        </p:blipFill>
        <p:spPr>
          <a:xfrm>
            <a:off x="7772400" y="5486400"/>
            <a:ext cx="1044477" cy="11033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9909"/>
            <a:ext cx="8229600" cy="5092891"/>
          </a:xfrm>
        </p:spPr>
        <p:txBody>
          <a:bodyPr/>
          <a:lstStyle/>
          <a:p>
            <a:pPr algn="ctr">
              <a:lnSpc>
                <a:spcPct val="150000"/>
              </a:lnSpc>
              <a:buNone/>
            </a:pPr>
            <a:r>
              <a:rPr lang="en-US" sz="3200" dirty="0" smtClean="0"/>
              <a:t>	</a:t>
            </a:r>
            <a:r>
              <a:rPr lang="en-US" sz="3200" dirty="0" smtClean="0">
                <a:latin typeface="+mj-lt"/>
                <a:cs typeface="Times New Roman" pitchFamily="18" charset="0"/>
              </a:rPr>
              <a:t>Key is UNDERSTANDING (and EXCERCISING) the difference between Convergent Thinking and Divergent Thinking. </a:t>
            </a:r>
          </a:p>
          <a:p>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1524000" y="609600"/>
            <a:ext cx="8229600" cy="1143000"/>
          </a:xfrm>
        </p:spPr>
        <p:txBody>
          <a:bodyPr>
            <a:noAutofit/>
          </a:bodyPr>
          <a:lstStyle/>
          <a:p>
            <a:r>
              <a:rPr lang="en-US" sz="4400" dirty="0" smtClean="0"/>
              <a:t>When Worlds Collide!!!</a:t>
            </a:r>
            <a:br>
              <a:rPr lang="en-US" sz="4400" dirty="0" smtClean="0"/>
            </a:br>
            <a:endParaRPr lang="en-US" sz="4400"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16</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 Steps Greatness Diagram.bmp"/>
          <p:cNvPicPr>
            <a:picLocks noGrp="1" noChangeAspect="1"/>
          </p:cNvPicPr>
          <p:nvPr>
            <p:ph idx="1"/>
          </p:nvPr>
        </p:nvPicPr>
        <p:blipFill>
          <a:blip r:embed="rId3"/>
          <a:stretch>
            <a:fillRect/>
          </a:stretch>
        </p:blipFill>
        <p:spPr>
          <a:xfrm>
            <a:off x="1905000" y="0"/>
            <a:ext cx="5638800" cy="6290624"/>
          </a:xfrm>
        </p:spPr>
      </p:pic>
      <p:sp>
        <p:nvSpPr>
          <p:cNvPr id="7" name="Slide Number Placeholder 6"/>
          <p:cNvSpPr>
            <a:spLocks noGrp="1"/>
          </p:cNvSpPr>
          <p:nvPr>
            <p:ph type="sldNum" sz="quarter" idx="12"/>
          </p:nvPr>
        </p:nvSpPr>
        <p:spPr>
          <a:xfrm>
            <a:off x="8534400" y="6407944"/>
            <a:ext cx="478632" cy="450056"/>
          </a:xfrm>
        </p:spPr>
        <p:txBody>
          <a:bodyPr/>
          <a:lstStyle/>
          <a:p>
            <a:fld id="{F0926855-8391-4251-BB9B-7018D126B371}" type="slidenum">
              <a:rPr lang="en-US" smtClean="0"/>
              <a:pPr/>
              <a:t>160</a:t>
            </a:fld>
            <a:endParaRPr lang="en-US" dirty="0"/>
          </a:p>
        </p:txBody>
      </p:sp>
      <p:sp>
        <p:nvSpPr>
          <p:cNvPr id="5" name="Title 4"/>
          <p:cNvSpPr>
            <a:spLocks noGrp="1"/>
          </p:cNvSpPr>
          <p:nvPr>
            <p:ph type="title"/>
          </p:nvPr>
        </p:nvSpPr>
        <p:spPr/>
        <p:txBody>
          <a:bodyPr/>
          <a:lstStyle/>
          <a:p>
            <a:r>
              <a:rPr lang="en-US" dirty="0" smtClean="0"/>
              <a:t> </a:t>
            </a:r>
            <a:endParaRPr lang="en-US" dirty="0"/>
          </a:p>
        </p:txBody>
      </p:sp>
      <p:pic>
        <p:nvPicPr>
          <p:cNvPr id="6" name="Content Placeholder 4" descr="Abraham_logo_05.jpg"/>
          <p:cNvPicPr>
            <a:picLocks noChangeAspect="1"/>
          </p:cNvPicPr>
          <p:nvPr/>
        </p:nvPicPr>
        <p:blipFill>
          <a:blip r:embed="rId4"/>
          <a:stretch>
            <a:fillRect/>
          </a:stretch>
        </p:blipFill>
        <p:spPr>
          <a:xfrm>
            <a:off x="7772400" y="5486400"/>
            <a:ext cx="1044477" cy="1103376"/>
          </a:xfrm>
          <a:prstGeom prst="rect">
            <a:avLst/>
          </a:prstGeom>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610600" cy="5486400"/>
          </a:xfrm>
        </p:spPr>
        <p:txBody>
          <a:bodyPr>
            <a:normAutofit fontScale="92500" lnSpcReduction="20000"/>
          </a:bodyPr>
          <a:lstStyle/>
          <a:p>
            <a:endParaRPr lang="en-US" dirty="0" smtClean="0"/>
          </a:p>
          <a:p>
            <a:pPr>
              <a:lnSpc>
                <a:spcPct val="150000"/>
              </a:lnSpc>
            </a:pPr>
            <a:r>
              <a:rPr lang="en-US" sz="3500" b="1" dirty="0" smtClean="0">
                <a:latin typeface="Calibri" pitchFamily="34" charset="0"/>
              </a:rPr>
              <a:t>Accurate thinking strategists </a:t>
            </a:r>
            <a:r>
              <a:rPr lang="en-US" sz="3500" dirty="0" smtClean="0">
                <a:latin typeface="Calibri" pitchFamily="34" charset="0"/>
              </a:rPr>
              <a:t>are willing to see the fundamental truth in business today – that a “Big Shift” is occurring; a “New Normal” is emerging. </a:t>
            </a:r>
          </a:p>
          <a:p>
            <a:pPr>
              <a:lnSpc>
                <a:spcPct val="150000"/>
              </a:lnSpc>
            </a:pPr>
            <a:endParaRPr lang="en-US" sz="1200" dirty="0" smtClean="0">
              <a:latin typeface="Calibri" pitchFamily="34" charset="0"/>
            </a:endParaRPr>
          </a:p>
          <a:p>
            <a:pPr>
              <a:lnSpc>
                <a:spcPct val="150000"/>
              </a:lnSpc>
            </a:pPr>
            <a:r>
              <a:rPr lang="en-US" sz="3500" b="1" dirty="0" smtClean="0">
                <a:latin typeface="Calibri" pitchFamily="34" charset="0"/>
              </a:rPr>
              <a:t>An accurate thinking strategist </a:t>
            </a:r>
            <a:r>
              <a:rPr lang="en-US" sz="3500" dirty="0" smtClean="0">
                <a:latin typeface="Calibri" pitchFamily="34" charset="0"/>
              </a:rPr>
              <a:t>CEO thinks of his or her organization as existing within an </a:t>
            </a:r>
            <a:r>
              <a:rPr lang="en-US" sz="3500" i="1" dirty="0" smtClean="0">
                <a:latin typeface="Calibri" pitchFamily="34" charset="0"/>
              </a:rPr>
              <a:t>ecosystem</a:t>
            </a:r>
            <a:r>
              <a:rPr lang="en-US" sz="3200" dirty="0" smtClean="0">
                <a:latin typeface="Calibri" pitchFamily="34" charset="0"/>
              </a:rPr>
              <a:t>.</a:t>
            </a:r>
            <a:endParaRPr lang="en-US" sz="1050" dirty="0" smtClean="0">
              <a:latin typeface="Calibri" pitchFamily="34" charset="0"/>
            </a:endParaRPr>
          </a:p>
        </p:txBody>
      </p:sp>
      <p:sp>
        <p:nvSpPr>
          <p:cNvPr id="3" name="Slide Number Placeholder 2"/>
          <p:cNvSpPr>
            <a:spLocks noGrp="1"/>
          </p:cNvSpPr>
          <p:nvPr>
            <p:ph type="sldNum" sz="quarter" idx="12"/>
          </p:nvPr>
        </p:nvSpPr>
        <p:spPr>
          <a:xfrm>
            <a:off x="8534400" y="6407944"/>
            <a:ext cx="478632" cy="365125"/>
          </a:xfrm>
        </p:spPr>
        <p:txBody>
          <a:bodyPr/>
          <a:lstStyle/>
          <a:p>
            <a:fld id="{22355311-62E5-4A26-BBA8-8BE5EC55C6ED}" type="slidenum">
              <a:rPr lang="en-US" smtClean="0"/>
              <a:pPr/>
              <a:t>161</a:t>
            </a:fld>
            <a:endParaRPr lang="en-US" dirty="0"/>
          </a:p>
        </p:txBody>
      </p:sp>
      <p:sp>
        <p:nvSpPr>
          <p:cNvPr id="4" name="Title 3"/>
          <p:cNvSpPr>
            <a:spLocks noGrp="1"/>
          </p:cNvSpPr>
          <p:nvPr>
            <p:ph type="title"/>
          </p:nvPr>
        </p:nvSpPr>
        <p:spPr/>
        <p:txBody>
          <a:bodyPr/>
          <a:lstStyle/>
          <a:p>
            <a:pPr algn="ctr"/>
            <a:r>
              <a:rPr lang="en-US" u="sng" dirty="0" smtClean="0"/>
              <a:t>Accurate Thinking</a:t>
            </a:r>
            <a:endParaRPr lang="en-US" u="sng"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lstStyle/>
          <a:p>
            <a:pPr>
              <a:lnSpc>
                <a:spcPct val="150000"/>
              </a:lnSpc>
            </a:pPr>
            <a:r>
              <a:rPr lang="en-US" sz="3600" dirty="0" smtClean="0"/>
              <a:t>An “</a:t>
            </a:r>
            <a:r>
              <a:rPr lang="en-US" sz="3600" b="1" dirty="0" smtClean="0"/>
              <a:t>ecosystem</a:t>
            </a:r>
            <a:r>
              <a:rPr lang="en-US" sz="3600" dirty="0" smtClean="0"/>
              <a:t>” is a complex set of relationships among the living resources, habitats, and residents of an area.</a:t>
            </a:r>
          </a:p>
          <a:p>
            <a:endParaRPr lang="en-US" dirty="0"/>
          </a:p>
        </p:txBody>
      </p:sp>
      <p:sp>
        <p:nvSpPr>
          <p:cNvPr id="3" name="Slide Number Placeholder 2"/>
          <p:cNvSpPr>
            <a:spLocks noGrp="1"/>
          </p:cNvSpPr>
          <p:nvPr>
            <p:ph type="sldNum" sz="quarter" idx="12"/>
          </p:nvPr>
        </p:nvSpPr>
        <p:spPr>
          <a:xfrm>
            <a:off x="8534400" y="6407944"/>
            <a:ext cx="478632" cy="365125"/>
          </a:xfrm>
        </p:spPr>
        <p:txBody>
          <a:bodyPr/>
          <a:lstStyle/>
          <a:p>
            <a:fld id="{22355311-62E5-4A26-BBA8-8BE5EC55C6ED}" type="slidenum">
              <a:rPr lang="en-US" smtClean="0"/>
              <a:pPr/>
              <a:t>162</a:t>
            </a:fld>
            <a:endParaRPr lang="en-US" dirty="0"/>
          </a:p>
        </p:txBody>
      </p:sp>
      <p:sp>
        <p:nvSpPr>
          <p:cNvPr id="4" name="Title 3"/>
          <p:cNvSpPr>
            <a:spLocks noGrp="1"/>
          </p:cNvSpPr>
          <p:nvPr>
            <p:ph type="title"/>
          </p:nvPr>
        </p:nvSpPr>
        <p:spPr/>
        <p:txBody>
          <a:bodyPr/>
          <a:lstStyle/>
          <a:p>
            <a:r>
              <a:rPr lang="en-US" dirty="0" smtClean="0"/>
              <a:t> </a:t>
            </a:r>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pPr algn="ctr"/>
            <a:r>
              <a:rPr lang="en-US" sz="4000" u="sng" dirty="0" smtClean="0"/>
              <a:t>Accurate Thinking</a:t>
            </a:r>
            <a:endParaRPr lang="en-US" sz="4000" dirty="0"/>
          </a:p>
        </p:txBody>
      </p:sp>
      <p:sp>
        <p:nvSpPr>
          <p:cNvPr id="3" name="Content Placeholder 2"/>
          <p:cNvSpPr>
            <a:spLocks noGrp="1"/>
          </p:cNvSpPr>
          <p:nvPr>
            <p:ph idx="1"/>
          </p:nvPr>
        </p:nvSpPr>
        <p:spPr>
          <a:xfrm>
            <a:off x="457200" y="1295400"/>
            <a:ext cx="8229600" cy="4711891"/>
          </a:xfrm>
        </p:spPr>
        <p:txBody>
          <a:bodyPr>
            <a:normAutofit fontScale="92500" lnSpcReduction="20000"/>
          </a:bodyPr>
          <a:lstStyle/>
          <a:p>
            <a:r>
              <a:rPr lang="en-US" sz="3000" b="1" dirty="0" smtClean="0"/>
              <a:t>Tacticians ask: “How can we dig faster?”</a:t>
            </a:r>
          </a:p>
          <a:p>
            <a:pPr>
              <a:buNone/>
            </a:pPr>
            <a:endParaRPr lang="en-US" sz="3000" dirty="0" smtClean="0"/>
          </a:p>
          <a:p>
            <a:r>
              <a:rPr lang="en-US" sz="3000" dirty="0" smtClean="0"/>
              <a:t>By contrast, </a:t>
            </a:r>
            <a:r>
              <a:rPr lang="en-US" sz="3000" b="1" dirty="0" smtClean="0"/>
              <a:t>accurate thinking strategists </a:t>
            </a:r>
            <a:r>
              <a:rPr lang="en-US" sz="3000" dirty="0" smtClean="0"/>
              <a:t>think longer-term, using foresight. Their focus is on </a:t>
            </a:r>
            <a:r>
              <a:rPr lang="en-US" sz="3000" i="1" dirty="0" smtClean="0"/>
              <a:t>effectiveness</a:t>
            </a:r>
            <a:r>
              <a:rPr lang="en-US" sz="3000" dirty="0" smtClean="0"/>
              <a:t> - figuring out what change is coming, so you can do the right things. </a:t>
            </a:r>
          </a:p>
          <a:p>
            <a:endParaRPr lang="en-US" sz="3000" dirty="0" smtClean="0"/>
          </a:p>
          <a:p>
            <a:r>
              <a:rPr lang="en-US" sz="3000" b="1" i="1" dirty="0" smtClean="0"/>
              <a:t>Accurate Thinking Strategists ask:</a:t>
            </a:r>
          </a:p>
          <a:p>
            <a:pPr>
              <a:buNone/>
            </a:pPr>
            <a:r>
              <a:rPr lang="en-US" sz="3000" b="1" i="1" dirty="0" smtClean="0"/>
              <a:t/>
            </a:r>
            <a:br>
              <a:rPr lang="en-US" sz="3000" b="1" i="1" dirty="0" smtClean="0"/>
            </a:br>
            <a:r>
              <a:rPr lang="en-US" sz="3000" b="1" i="1" dirty="0" smtClean="0"/>
              <a:t>“</a:t>
            </a:r>
            <a:r>
              <a:rPr lang="en-US" sz="3000" b="1" dirty="0" smtClean="0"/>
              <a:t>How can we be sure we are digging in the right place?”</a:t>
            </a:r>
          </a:p>
          <a:p>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22355311-62E5-4A26-BBA8-8BE5EC55C6ED}" type="slidenum">
              <a:rPr lang="en-US" smtClean="0"/>
              <a:pPr/>
              <a:t>163</a:t>
            </a:fld>
            <a:endParaRPr lang="en-US" dirty="0"/>
          </a:p>
        </p:txBody>
      </p:sp>
      <p:pic>
        <p:nvPicPr>
          <p:cNvPr id="6"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Autofit/>
          </a:bodyPr>
          <a:lstStyle/>
          <a:p>
            <a:pPr algn="ctr">
              <a:lnSpc>
                <a:spcPct val="150000"/>
              </a:lnSpc>
            </a:pPr>
            <a:r>
              <a:rPr lang="en-US" sz="3600" dirty="0" smtClean="0"/>
              <a:t>2% of all occurrences and common outcomes in your business life are acts of God.</a:t>
            </a:r>
          </a:p>
          <a:p>
            <a:pPr algn="ctr">
              <a:lnSpc>
                <a:spcPct val="150000"/>
              </a:lnSpc>
            </a:pPr>
            <a:endParaRPr lang="en-US" sz="800" dirty="0" smtClean="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164</a:t>
            </a:fld>
            <a:endParaRPr lang="en-US" dirty="0"/>
          </a:p>
        </p:txBody>
      </p:sp>
      <p:pic>
        <p:nvPicPr>
          <p:cNvPr id="5"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fontScale="92500" lnSpcReduction="20000"/>
          </a:bodyPr>
          <a:lstStyle/>
          <a:p>
            <a:pPr algn="ctr">
              <a:lnSpc>
                <a:spcPct val="150000"/>
              </a:lnSpc>
            </a:pPr>
            <a:r>
              <a:rPr lang="en-US" sz="4000" dirty="0" smtClean="0"/>
              <a:t>98% are the result of actions or inactions you take…of factors, forces, elements that you either proactively control – or you let control you and your business - jet stream/multiplier/diminisher (example tests)</a:t>
            </a:r>
          </a:p>
          <a:p>
            <a:endParaRPr lang="en-US"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a:xfrm>
            <a:off x="8382000" y="6407944"/>
            <a:ext cx="631032" cy="365125"/>
          </a:xfrm>
        </p:spPr>
        <p:txBody>
          <a:bodyPr/>
          <a:lstStyle/>
          <a:p>
            <a:fld id="{22355311-62E5-4A26-BBA8-8BE5EC55C6ED}" type="slidenum">
              <a:rPr lang="en-US" smtClean="0"/>
              <a:pPr/>
              <a:t>165</a:t>
            </a:fld>
            <a:endParaRPr lang="en-US" dirty="0"/>
          </a:p>
        </p:txBody>
      </p:sp>
      <p:pic>
        <p:nvPicPr>
          <p:cNvPr id="5"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166</a:t>
            </a:fld>
            <a:endParaRPr lang="en-US" dirty="0"/>
          </a:p>
        </p:txBody>
      </p:sp>
      <p:sp>
        <p:nvSpPr>
          <p:cNvPr id="3" name="Title 2"/>
          <p:cNvSpPr>
            <a:spLocks noGrp="1"/>
          </p:cNvSpPr>
          <p:nvPr>
            <p:ph type="title"/>
          </p:nvPr>
        </p:nvSpPr>
        <p:spPr>
          <a:xfrm>
            <a:off x="457200" y="274638"/>
            <a:ext cx="8229600" cy="4068762"/>
          </a:xfrm>
        </p:spPr>
        <p:txBody>
          <a:bodyPr>
            <a:normAutofit/>
          </a:bodyPr>
          <a:lstStyle/>
          <a:p>
            <a:pPr lvl="0" algn="ctr"/>
            <a:r>
              <a:rPr lang="en-US" sz="6000" u="sng" dirty="0" smtClean="0"/>
              <a:t>Strategy vs. Tactic </a:t>
            </a:r>
            <a:endParaRPr lang="en-US" sz="5400" u="sng" dirty="0"/>
          </a:p>
        </p:txBody>
      </p:sp>
      <p:pic>
        <p:nvPicPr>
          <p:cNvPr id="5"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50000"/>
              </a:lnSpc>
            </a:pPr>
            <a:r>
              <a:rPr lang="en-US" sz="3600" dirty="0" smtClean="0"/>
              <a:t>A plan of action or policy designed to achieve a major or overall aim.</a:t>
            </a:r>
          </a:p>
          <a:p>
            <a:pPr>
              <a:lnSpc>
                <a:spcPct val="150000"/>
              </a:lnSpc>
            </a:pPr>
            <a:r>
              <a:rPr lang="en-US" sz="3600" dirty="0" smtClean="0"/>
              <a:t>An idea or a plan of how a specific goal can be accomplished.</a:t>
            </a:r>
          </a:p>
        </p:txBody>
      </p:sp>
      <p:sp>
        <p:nvSpPr>
          <p:cNvPr id="3" name="Slide Number Placeholder 2"/>
          <p:cNvSpPr>
            <a:spLocks noGrp="1"/>
          </p:cNvSpPr>
          <p:nvPr>
            <p:ph type="sldNum" sz="quarter" idx="12"/>
          </p:nvPr>
        </p:nvSpPr>
        <p:spPr>
          <a:xfrm>
            <a:off x="8305800" y="6407944"/>
            <a:ext cx="707232" cy="365125"/>
          </a:xfrm>
        </p:spPr>
        <p:txBody>
          <a:bodyPr/>
          <a:lstStyle/>
          <a:p>
            <a:fld id="{22355311-62E5-4A26-BBA8-8BE5EC55C6ED}" type="slidenum">
              <a:rPr lang="en-US" smtClean="0"/>
              <a:pPr/>
              <a:t>167</a:t>
            </a:fld>
            <a:endParaRPr lang="en-US" dirty="0"/>
          </a:p>
        </p:txBody>
      </p:sp>
      <p:sp>
        <p:nvSpPr>
          <p:cNvPr id="4" name="Title 3"/>
          <p:cNvSpPr>
            <a:spLocks noGrp="1"/>
          </p:cNvSpPr>
          <p:nvPr>
            <p:ph type="title"/>
          </p:nvPr>
        </p:nvSpPr>
        <p:spPr/>
        <p:txBody>
          <a:bodyPr/>
          <a:lstStyle/>
          <a:p>
            <a:pPr algn="ctr"/>
            <a:r>
              <a:rPr lang="en-US" u="sng" dirty="0" smtClean="0"/>
              <a:t>STRATEGY</a:t>
            </a:r>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3600" b="1" u="sng" dirty="0" smtClean="0"/>
              <a:t>Strategy</a:t>
            </a:r>
            <a:r>
              <a:rPr lang="en-US" sz="3600" dirty="0" smtClean="0"/>
              <a:t> is always a means to a major goal that can be boiled down to </a:t>
            </a:r>
            <a:r>
              <a:rPr lang="en-US" sz="3600" i="1" dirty="0" smtClean="0"/>
              <a:t>one simple objective</a:t>
            </a:r>
            <a:r>
              <a:rPr lang="en-US" sz="3600" dirty="0" smtClean="0"/>
              <a:t>:</a:t>
            </a:r>
          </a:p>
          <a:p>
            <a:pPr lvl="1">
              <a:lnSpc>
                <a:spcPct val="150000"/>
              </a:lnSpc>
            </a:pPr>
            <a:r>
              <a:rPr lang="en-US" sz="3200" dirty="0" smtClean="0"/>
              <a:t>More significantly/continually meeting/exceeding client needs. </a:t>
            </a:r>
            <a:endParaRPr lang="en-US" sz="3200" dirty="0"/>
          </a:p>
        </p:txBody>
      </p:sp>
      <p:sp>
        <p:nvSpPr>
          <p:cNvPr id="3" name="Title 2"/>
          <p:cNvSpPr>
            <a:spLocks noGrp="1"/>
          </p:cNvSpPr>
          <p:nvPr>
            <p:ph type="title"/>
          </p:nvPr>
        </p:nvSpPr>
        <p:spPr/>
        <p:txBody>
          <a:bodyPr>
            <a:normAutofit/>
          </a:bodyPr>
          <a:lstStyle/>
          <a:p>
            <a:pPr algn="ctr"/>
            <a:r>
              <a:rPr lang="en-US" dirty="0" smtClean="0"/>
              <a:t>Strategy is a Never an End Goal</a:t>
            </a:r>
            <a:endParaRPr lang="en-US" dirty="0"/>
          </a:p>
        </p:txBody>
      </p:sp>
      <p:sp>
        <p:nvSpPr>
          <p:cNvPr id="4" name="Slide Number Placeholder 3"/>
          <p:cNvSpPr>
            <a:spLocks noGrp="1"/>
          </p:cNvSpPr>
          <p:nvPr>
            <p:ph type="sldNum" sz="quarter" idx="12"/>
          </p:nvPr>
        </p:nvSpPr>
        <p:spPr>
          <a:xfrm>
            <a:off x="8229600" y="6407944"/>
            <a:ext cx="783432" cy="365125"/>
          </a:xfrm>
        </p:spPr>
        <p:txBody>
          <a:bodyPr/>
          <a:lstStyle/>
          <a:p>
            <a:fld id="{22355311-62E5-4A26-BBA8-8BE5EC55C6ED}" type="slidenum">
              <a:rPr lang="en-US" smtClean="0"/>
              <a:pPr/>
              <a:t>168</a:t>
            </a:fld>
            <a:endParaRPr lang="en-US" dirty="0"/>
          </a:p>
        </p:txBody>
      </p:sp>
      <p:pic>
        <p:nvPicPr>
          <p:cNvPr id="5" name="Content Placeholder 4" descr="Abraham_logo_05.jpg"/>
          <p:cNvPicPr>
            <a:picLocks noChangeAspect="1"/>
          </p:cNvPicPr>
          <p:nvPr/>
        </p:nvPicPr>
        <p:blipFill>
          <a:blip r:embed="rId3"/>
          <a:stretch>
            <a:fillRect/>
          </a:stretch>
        </p:blipFill>
        <p:spPr>
          <a:xfrm>
            <a:off x="7977678" y="5410201"/>
            <a:ext cx="937721" cy="990600"/>
          </a:xfrm>
          <a:prstGeom prst="rect">
            <a:avLst/>
          </a:prstGeom>
        </p:spPr>
      </p:pic>
    </p:spTree>
    <p:extLst>
      <p:ext uri="{BB962C8B-B14F-4D97-AF65-F5344CB8AC3E}">
        <p14:creationId xmlns:p14="http://schemas.microsoft.com/office/powerpoint/2010/main" xmlns="" val="257659009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2800" b="1" u="sng" dirty="0" smtClean="0"/>
              <a:t>Strategy</a:t>
            </a:r>
            <a:r>
              <a:rPr lang="en-US" sz="2800" u="sng" dirty="0" smtClean="0"/>
              <a:t> </a:t>
            </a:r>
            <a:r>
              <a:rPr lang="en-US" sz="2800" dirty="0" smtClean="0"/>
              <a:t>is a high level plan to achieve one or more goals under conditions of uncertainty.</a:t>
            </a:r>
          </a:p>
          <a:p>
            <a:pPr>
              <a:lnSpc>
                <a:spcPct val="150000"/>
              </a:lnSpc>
            </a:pPr>
            <a:endParaRPr lang="en-US" sz="800" dirty="0" smtClean="0"/>
          </a:p>
          <a:p>
            <a:pPr>
              <a:lnSpc>
                <a:spcPct val="150000"/>
              </a:lnSpc>
            </a:pPr>
            <a:r>
              <a:rPr lang="en-US" sz="2800" b="1" u="sng" dirty="0" smtClean="0"/>
              <a:t>Strategy</a:t>
            </a:r>
            <a:r>
              <a:rPr lang="en-US" sz="2800" dirty="0" smtClean="0"/>
              <a:t> is important because the resources available to achieve these goals are usually limited.</a:t>
            </a:r>
          </a:p>
          <a:p>
            <a:endParaRPr lang="en-US" dirty="0" smtClean="0"/>
          </a:p>
        </p:txBody>
      </p:sp>
      <p:sp>
        <p:nvSpPr>
          <p:cNvPr id="3" name="Slide Number Placeholder 2"/>
          <p:cNvSpPr>
            <a:spLocks noGrp="1"/>
          </p:cNvSpPr>
          <p:nvPr>
            <p:ph type="sldNum" sz="quarter" idx="12"/>
          </p:nvPr>
        </p:nvSpPr>
        <p:spPr>
          <a:xfrm>
            <a:off x="8458200" y="6407944"/>
            <a:ext cx="554832" cy="365125"/>
          </a:xfrm>
        </p:spPr>
        <p:txBody>
          <a:bodyPr/>
          <a:lstStyle/>
          <a:p>
            <a:fld id="{22355311-62E5-4A26-BBA8-8BE5EC55C6ED}" type="slidenum">
              <a:rPr lang="en-US" smtClean="0"/>
              <a:pPr/>
              <a:t>169</a:t>
            </a:fld>
            <a:endParaRPr lang="en-US" dirty="0"/>
          </a:p>
        </p:txBody>
      </p:sp>
      <p:sp>
        <p:nvSpPr>
          <p:cNvPr id="4" name="Title 3"/>
          <p:cNvSpPr>
            <a:spLocks noGrp="1"/>
          </p:cNvSpPr>
          <p:nvPr>
            <p:ph type="title"/>
          </p:nvPr>
        </p:nvSpPr>
        <p:spPr/>
        <p:txBody>
          <a:bodyPr/>
          <a:lstStyle/>
          <a:p>
            <a:pPr algn="ctr"/>
            <a:r>
              <a:rPr lang="en-US" dirty="0" smtClean="0"/>
              <a:t>Strategy is a Never an End Goal</a:t>
            </a:r>
            <a:endParaRPr lang="en-US" dirty="0"/>
          </a:p>
        </p:txBody>
      </p:sp>
      <p:pic>
        <p:nvPicPr>
          <p:cNvPr id="5" name="Content Placeholder 4" descr="Abraham_logo_05.jpg"/>
          <p:cNvPicPr>
            <a:picLocks noChangeAspect="1"/>
          </p:cNvPicPr>
          <p:nvPr/>
        </p:nvPicPr>
        <p:blipFill>
          <a:blip r:embed="rId3"/>
          <a:stretch>
            <a:fillRect/>
          </a:stretch>
        </p:blipFill>
        <p:spPr>
          <a:xfrm>
            <a:off x="7977678" y="5410201"/>
            <a:ext cx="937721" cy="990600"/>
          </a:xfrm>
          <a:prstGeom prst="rect">
            <a:avLst/>
          </a:prstGeom>
        </p:spPr>
      </p:pic>
    </p:spTree>
    <p:extLst>
      <p:ext uri="{BB962C8B-B14F-4D97-AF65-F5344CB8AC3E}">
        <p14:creationId xmlns:p14="http://schemas.microsoft.com/office/powerpoint/2010/main" xmlns="" val="13676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84109"/>
            <a:ext cx="8229600" cy="5092891"/>
          </a:xfrm>
        </p:spPr>
        <p:txBody>
          <a:bodyPr>
            <a:normAutofit fontScale="40000" lnSpcReduction="20000"/>
          </a:bodyPr>
          <a:lstStyle/>
          <a:p>
            <a:r>
              <a:rPr lang="en-US" sz="5900" dirty="0" smtClean="0"/>
              <a:t>My purpose in being here today is:</a:t>
            </a:r>
          </a:p>
          <a:p>
            <a:pPr lvl="1"/>
            <a:r>
              <a:rPr lang="en-US" sz="5100" dirty="0" smtClean="0"/>
              <a:t>To serve as a flexible ombudsman, a sword-and-a-shield, a champion of all the good, </a:t>
            </a:r>
          </a:p>
          <a:p>
            <a:pPr lvl="1"/>
            <a:endParaRPr lang="en-US" sz="5100" dirty="0" smtClean="0"/>
          </a:p>
          <a:p>
            <a:pPr lvl="1"/>
            <a:r>
              <a:rPr lang="en-US" sz="5100" dirty="0" smtClean="0"/>
              <a:t>To be a ruthless admonisher of all that's bad </a:t>
            </a:r>
          </a:p>
          <a:p>
            <a:pPr lvl="1"/>
            <a:endParaRPr lang="en-US" sz="5100" dirty="0" smtClean="0"/>
          </a:p>
          <a:p>
            <a:pPr lvl="1"/>
            <a:r>
              <a:rPr lang="en-US" sz="5100" dirty="0" smtClean="0"/>
              <a:t>To be a monster proponent of high viability thinking and actions, and a guidance system, compression</a:t>
            </a:r>
          </a:p>
          <a:p>
            <a:pPr lvl="1"/>
            <a:endParaRPr lang="en-US" sz="5100" dirty="0"/>
          </a:p>
          <a:p>
            <a:pPr lvl="1"/>
            <a:r>
              <a:rPr lang="en-US" sz="5100" dirty="0"/>
              <a:t>R</a:t>
            </a:r>
            <a:r>
              <a:rPr lang="en-US" sz="5100" dirty="0" smtClean="0"/>
              <a:t>epository and sounding board of all that's good that can/will enhance the probability and outcome respectful performance----and the value/contribution and impact each category of person in this room makes through whatever activity or action you take when you return home</a:t>
            </a:r>
          </a:p>
          <a:p>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When Worlds  Collide!!!</a:t>
            </a:r>
            <a:br>
              <a:rPr lang="en-US" dirty="0" smtClean="0"/>
            </a:b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17</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TACTIC</a:t>
            </a:r>
            <a:endParaRPr lang="en-US" u="sng" dirty="0"/>
          </a:p>
        </p:txBody>
      </p:sp>
      <p:sp>
        <p:nvSpPr>
          <p:cNvPr id="3" name="Content Placeholder 2"/>
          <p:cNvSpPr>
            <a:spLocks noGrp="1"/>
          </p:cNvSpPr>
          <p:nvPr>
            <p:ph idx="1"/>
          </p:nvPr>
        </p:nvSpPr>
        <p:spPr/>
        <p:txBody>
          <a:bodyPr>
            <a:noAutofit/>
          </a:bodyPr>
          <a:lstStyle/>
          <a:p>
            <a:pPr>
              <a:lnSpc>
                <a:spcPct val="150000"/>
              </a:lnSpc>
            </a:pPr>
            <a:r>
              <a:rPr lang="en-US" sz="3600" dirty="0" smtClean="0"/>
              <a:t>The </a:t>
            </a:r>
            <a:r>
              <a:rPr lang="en-US" sz="3600" dirty="0"/>
              <a:t>science and art of disposing and maneuvering </a:t>
            </a:r>
            <a:endParaRPr lang="en-US" sz="3600" dirty="0" smtClean="0"/>
          </a:p>
          <a:p>
            <a:pPr>
              <a:lnSpc>
                <a:spcPct val="150000"/>
              </a:lnSpc>
            </a:pPr>
            <a:r>
              <a:rPr lang="en-US" sz="3600" dirty="0" smtClean="0"/>
              <a:t>s </a:t>
            </a:r>
            <a:r>
              <a:rPr lang="en-US" sz="3600" dirty="0"/>
              <a:t>in </a:t>
            </a:r>
            <a:r>
              <a:rPr lang="en-US" sz="3600" dirty="0" smtClean="0"/>
              <a:t>combat.</a:t>
            </a:r>
          </a:p>
          <a:p>
            <a:pPr>
              <a:lnSpc>
                <a:spcPct val="150000"/>
              </a:lnSpc>
            </a:pPr>
            <a:r>
              <a:rPr lang="en-US" sz="3600" dirty="0" smtClean="0"/>
              <a:t>A conceptual </a:t>
            </a:r>
            <a:r>
              <a:rPr lang="en-US" sz="3600" dirty="0"/>
              <a:t>action implemented as one or more specific </a:t>
            </a:r>
            <a:r>
              <a:rPr lang="en-US" sz="3600" dirty="0" smtClean="0"/>
              <a:t>tasks.</a:t>
            </a:r>
          </a:p>
          <a:p>
            <a:pPr>
              <a:lnSpc>
                <a:spcPct val="150000"/>
              </a:lnSpc>
            </a:pPr>
            <a:endParaRPr lang="en-US" sz="3600" dirty="0" smtClean="0"/>
          </a:p>
          <a:p>
            <a:pPr>
              <a:lnSpc>
                <a:spcPct val="150000"/>
              </a:lnSpc>
            </a:pPr>
            <a:endParaRPr lang="en-US" sz="3600" dirty="0" smtClean="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170</a:t>
            </a:fld>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161517245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50000"/>
              </a:lnSpc>
            </a:pPr>
            <a:r>
              <a:rPr lang="en-US" sz="3400" dirty="0" smtClean="0"/>
              <a:t>Isolated actions or events that take advantage of opportunities offered by the gaps within a given strategic system.</a:t>
            </a:r>
          </a:p>
          <a:p>
            <a:pPr marL="365760" lvl="1" indent="-256032">
              <a:lnSpc>
                <a:spcPct val="150000"/>
              </a:lnSpc>
              <a:spcBef>
                <a:spcPts val="400"/>
              </a:spcBef>
              <a:buSzPct val="68000"/>
              <a:buFont typeface="Wingdings 3"/>
              <a:buChar char=""/>
            </a:pPr>
            <a:r>
              <a:rPr lang="en-US" sz="3400" dirty="0" smtClean="0"/>
              <a:t>An action you take to carryout your strategy.</a:t>
            </a:r>
            <a:r>
              <a:rPr lang="en-US" sz="3400" u="sng" dirty="0" smtClean="0"/>
              <a:t> </a:t>
            </a:r>
            <a:endParaRPr lang="en-US" sz="3400" dirty="0" smtClean="0"/>
          </a:p>
        </p:txBody>
      </p:sp>
      <p:sp>
        <p:nvSpPr>
          <p:cNvPr id="3" name="Slide Number Placeholder 2"/>
          <p:cNvSpPr>
            <a:spLocks noGrp="1"/>
          </p:cNvSpPr>
          <p:nvPr>
            <p:ph type="sldNum" sz="quarter" idx="12"/>
          </p:nvPr>
        </p:nvSpPr>
        <p:spPr>
          <a:xfrm>
            <a:off x="8458200" y="6407944"/>
            <a:ext cx="554832" cy="365125"/>
          </a:xfrm>
        </p:spPr>
        <p:txBody>
          <a:bodyPr/>
          <a:lstStyle/>
          <a:p>
            <a:fld id="{22355311-62E5-4A26-BBA8-8BE5EC55C6ED}" type="slidenum">
              <a:rPr lang="en-US" smtClean="0"/>
              <a:pPr/>
              <a:t>171</a:t>
            </a:fld>
            <a:endParaRPr lang="en-US" dirty="0"/>
          </a:p>
        </p:txBody>
      </p:sp>
      <p:sp>
        <p:nvSpPr>
          <p:cNvPr id="4" name="Title 3"/>
          <p:cNvSpPr>
            <a:spLocks noGrp="1"/>
          </p:cNvSpPr>
          <p:nvPr>
            <p:ph type="title"/>
          </p:nvPr>
        </p:nvSpPr>
        <p:spPr/>
        <p:txBody>
          <a:bodyPr/>
          <a:lstStyle/>
          <a:p>
            <a:pPr algn="ctr"/>
            <a:r>
              <a:rPr lang="en-US" u="sng" dirty="0" smtClean="0"/>
              <a:t>TACTIC</a:t>
            </a:r>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635691"/>
          </a:xfrm>
        </p:spPr>
        <p:txBody>
          <a:bodyPr>
            <a:noAutofit/>
          </a:bodyPr>
          <a:lstStyle/>
          <a:p>
            <a:pPr>
              <a:lnSpc>
                <a:spcPct val="150000"/>
              </a:lnSpc>
            </a:pPr>
            <a:r>
              <a:rPr lang="en-US" sz="3200" dirty="0" smtClean="0"/>
              <a:t>Understanding psychology of market.</a:t>
            </a:r>
          </a:p>
          <a:p>
            <a:pPr>
              <a:lnSpc>
                <a:spcPct val="150000"/>
              </a:lnSpc>
            </a:pPr>
            <a:r>
              <a:rPr lang="en-US" sz="3200" dirty="0" smtClean="0"/>
              <a:t>Understanding all facets of upside leverage.</a:t>
            </a:r>
          </a:p>
          <a:p>
            <a:pPr>
              <a:lnSpc>
                <a:spcPct val="150000"/>
              </a:lnSpc>
            </a:pPr>
            <a:r>
              <a:rPr lang="en-US" sz="3200" dirty="0" smtClean="0"/>
              <a:t>Understanding how a real business is grown.</a:t>
            </a:r>
          </a:p>
          <a:p>
            <a:pPr>
              <a:lnSpc>
                <a:spcPct val="150000"/>
              </a:lnSpc>
            </a:pPr>
            <a:r>
              <a:rPr lang="en-US" sz="3200" dirty="0" smtClean="0"/>
              <a:t>Difference between lifestyle business and asset/wealth creating enterprise.</a:t>
            </a:r>
            <a:endParaRPr lang="en-US" sz="3200" dirty="0"/>
          </a:p>
        </p:txBody>
      </p:sp>
      <p:sp>
        <p:nvSpPr>
          <p:cNvPr id="3" name="Title 2"/>
          <p:cNvSpPr>
            <a:spLocks noGrp="1"/>
          </p:cNvSpPr>
          <p:nvPr>
            <p:ph type="title"/>
          </p:nvPr>
        </p:nvSpPr>
        <p:spPr>
          <a:xfrm>
            <a:off x="457200" y="152400"/>
            <a:ext cx="8229600" cy="1143000"/>
          </a:xfrm>
        </p:spPr>
        <p:txBody>
          <a:bodyPr/>
          <a:lstStyle/>
          <a:p>
            <a:pPr algn="ctr"/>
            <a:r>
              <a:rPr lang="en-US" dirty="0" smtClean="0"/>
              <a:t>What that looks like:</a:t>
            </a:r>
            <a:endParaRPr lang="en-US"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172</a:t>
            </a:fld>
            <a:endParaRPr lang="en-US" dirty="0"/>
          </a:p>
        </p:txBody>
      </p:sp>
      <p:pic>
        <p:nvPicPr>
          <p:cNvPr id="5" name="Content Placeholder 4" descr="Abraham_logo_05.jpg"/>
          <p:cNvPicPr>
            <a:picLocks noChangeAspect="1"/>
          </p:cNvPicPr>
          <p:nvPr/>
        </p:nvPicPr>
        <p:blipFill>
          <a:blip r:embed="rId3"/>
          <a:stretch>
            <a:fillRect/>
          </a:stretch>
        </p:blipFill>
        <p:spPr>
          <a:xfrm>
            <a:off x="8343280" y="5638800"/>
            <a:ext cx="815877" cy="861885"/>
          </a:xfrm>
          <a:prstGeom prst="rect">
            <a:avLst/>
          </a:prstGeo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50000"/>
              </a:lnSpc>
            </a:pPr>
            <a:r>
              <a:rPr lang="en-US" sz="3200" dirty="0" smtClean="0"/>
              <a:t>Understanding true value creation for yourself/stakeholders.</a:t>
            </a:r>
          </a:p>
          <a:p>
            <a:pPr>
              <a:lnSpc>
                <a:spcPct val="150000"/>
              </a:lnSpc>
            </a:pPr>
            <a:r>
              <a:rPr lang="en-US" sz="3200" dirty="0" smtClean="0"/>
              <a:t>Understanding process implications and implementation.</a:t>
            </a:r>
          </a:p>
          <a:p>
            <a:pPr>
              <a:lnSpc>
                <a:spcPct val="150000"/>
              </a:lnSpc>
            </a:pPr>
            <a:r>
              <a:rPr lang="en-US" sz="3200" dirty="0" smtClean="0"/>
              <a:t>Understanding the difference between breakdowns and breakthroughs.</a:t>
            </a:r>
            <a:endParaRPr lang="en-US" sz="3200" dirty="0"/>
          </a:p>
        </p:txBody>
      </p:sp>
      <p:sp>
        <p:nvSpPr>
          <p:cNvPr id="3" name="Title 2"/>
          <p:cNvSpPr>
            <a:spLocks noGrp="1"/>
          </p:cNvSpPr>
          <p:nvPr>
            <p:ph type="title"/>
          </p:nvPr>
        </p:nvSpPr>
        <p:spPr/>
        <p:txBody>
          <a:bodyPr/>
          <a:lstStyle/>
          <a:p>
            <a:pPr algn="ctr"/>
            <a:r>
              <a:rPr lang="en-US" dirty="0" smtClean="0"/>
              <a:t>What that looks like:</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173</a:t>
            </a:fld>
            <a:endParaRPr lang="en-US" dirty="0"/>
          </a:p>
        </p:txBody>
      </p:sp>
      <p:pic>
        <p:nvPicPr>
          <p:cNvPr id="5"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763000" cy="4788091"/>
          </a:xfrm>
        </p:spPr>
        <p:txBody>
          <a:bodyPr>
            <a:noAutofit/>
          </a:bodyPr>
          <a:lstStyle/>
          <a:p>
            <a:pPr>
              <a:lnSpc>
                <a:spcPct val="150000"/>
              </a:lnSpc>
            </a:pPr>
            <a:r>
              <a:rPr lang="en-US" sz="3000" dirty="0" smtClean="0"/>
              <a:t>Thinking more like an empire builder than a spectator in the stands who’s merely watching – not playing the game. </a:t>
            </a:r>
          </a:p>
          <a:p>
            <a:pPr>
              <a:lnSpc>
                <a:spcPct val="150000"/>
              </a:lnSpc>
            </a:pPr>
            <a:r>
              <a:rPr lang="en-US" sz="3000" dirty="0" smtClean="0"/>
              <a:t>Acquiring businesses. </a:t>
            </a:r>
          </a:p>
          <a:p>
            <a:pPr>
              <a:lnSpc>
                <a:spcPct val="150000"/>
              </a:lnSpc>
            </a:pPr>
            <a:r>
              <a:rPr lang="en-US" sz="3000" dirty="0" smtClean="0"/>
              <a:t>Penetrating new markets .</a:t>
            </a:r>
          </a:p>
          <a:p>
            <a:pPr>
              <a:lnSpc>
                <a:spcPct val="150000"/>
              </a:lnSpc>
            </a:pPr>
            <a:r>
              <a:rPr lang="en-US" sz="3000" dirty="0" smtClean="0"/>
              <a:t>Acquiring/utilizing new and more resources</a:t>
            </a:r>
          </a:p>
        </p:txBody>
      </p:sp>
      <p:sp>
        <p:nvSpPr>
          <p:cNvPr id="3" name="Title 2"/>
          <p:cNvSpPr>
            <a:spLocks noGrp="1"/>
          </p:cNvSpPr>
          <p:nvPr>
            <p:ph type="title"/>
          </p:nvPr>
        </p:nvSpPr>
        <p:spPr/>
        <p:txBody>
          <a:bodyPr/>
          <a:lstStyle/>
          <a:p>
            <a:pPr algn="ctr"/>
            <a:r>
              <a:rPr lang="en-US" dirty="0" smtClean="0"/>
              <a:t>What that looks like:</a:t>
            </a:r>
            <a:endParaRPr lang="en-US" dirty="0"/>
          </a:p>
        </p:txBody>
      </p:sp>
      <p:sp>
        <p:nvSpPr>
          <p:cNvPr id="4" name="Slide Number Placeholder 3"/>
          <p:cNvSpPr>
            <a:spLocks noGrp="1"/>
          </p:cNvSpPr>
          <p:nvPr>
            <p:ph type="sldNum" sz="quarter" idx="12"/>
          </p:nvPr>
        </p:nvSpPr>
        <p:spPr>
          <a:xfrm>
            <a:off x="8458200" y="6492875"/>
            <a:ext cx="685800" cy="365125"/>
          </a:xfrm>
        </p:spPr>
        <p:txBody>
          <a:bodyPr/>
          <a:lstStyle/>
          <a:p>
            <a:fld id="{22355311-62E5-4A26-BBA8-8BE5EC55C6ED}" type="slidenum">
              <a:rPr lang="en-US" smtClean="0"/>
              <a:pPr/>
              <a:t>174</a:t>
            </a:fld>
            <a:endParaRPr lang="en-US" dirty="0"/>
          </a:p>
        </p:txBody>
      </p:sp>
      <p:pic>
        <p:nvPicPr>
          <p:cNvPr id="5"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Autofit/>
          </a:bodyPr>
          <a:lstStyle/>
          <a:p>
            <a:pPr>
              <a:lnSpc>
                <a:spcPct val="150000"/>
              </a:lnSpc>
            </a:pPr>
            <a:r>
              <a:rPr lang="en-US" sz="2800" dirty="0" smtClean="0"/>
              <a:t>Expanding business model.</a:t>
            </a:r>
          </a:p>
          <a:p>
            <a:pPr>
              <a:lnSpc>
                <a:spcPct val="150000"/>
              </a:lnSpc>
            </a:pPr>
            <a:r>
              <a:rPr lang="en-US" sz="2800" dirty="0" smtClean="0"/>
              <a:t>Constant, never-ending improvement.</a:t>
            </a:r>
          </a:p>
          <a:p>
            <a:pPr>
              <a:lnSpc>
                <a:spcPct val="150000"/>
              </a:lnSpc>
            </a:pPr>
            <a:r>
              <a:rPr lang="en-US" sz="2800" dirty="0" smtClean="0"/>
              <a:t>Acquiring/introducing new products and services.</a:t>
            </a:r>
          </a:p>
          <a:p>
            <a:pPr>
              <a:lnSpc>
                <a:spcPct val="150000"/>
              </a:lnSpc>
            </a:pPr>
            <a:r>
              <a:rPr lang="en-US" sz="2800" b="1" dirty="0" smtClean="0"/>
              <a:t>Making growth a natural part of everyday thinking.</a:t>
            </a:r>
          </a:p>
          <a:p>
            <a:pPr>
              <a:lnSpc>
                <a:spcPct val="150000"/>
              </a:lnSpc>
            </a:pPr>
            <a:r>
              <a:rPr lang="en-US" sz="2800" b="1" dirty="0" smtClean="0"/>
              <a:t>Starting with the end in mind.</a:t>
            </a:r>
            <a:endParaRPr lang="en-US" sz="2800" b="1" dirty="0"/>
          </a:p>
        </p:txBody>
      </p:sp>
      <p:sp>
        <p:nvSpPr>
          <p:cNvPr id="3" name="Title 2"/>
          <p:cNvSpPr>
            <a:spLocks noGrp="1"/>
          </p:cNvSpPr>
          <p:nvPr>
            <p:ph type="title"/>
          </p:nvPr>
        </p:nvSpPr>
        <p:spPr/>
        <p:txBody>
          <a:bodyPr/>
          <a:lstStyle/>
          <a:p>
            <a:pPr algn="ctr"/>
            <a:r>
              <a:rPr lang="en-US" dirty="0" smtClean="0"/>
              <a:t>What that looks like:</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175</a:t>
            </a:fld>
            <a:endParaRPr lang="en-US" dirty="0"/>
          </a:p>
        </p:txBody>
      </p:sp>
      <p:pic>
        <p:nvPicPr>
          <p:cNvPr id="5"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t>
            </a:r>
            <a:endParaRPr lang="en-US" dirty="0"/>
          </a:p>
        </p:txBody>
      </p:sp>
      <p:sp>
        <p:nvSpPr>
          <p:cNvPr id="3" name="Slide Number Placeholder 2"/>
          <p:cNvSpPr>
            <a:spLocks noGrp="1"/>
          </p:cNvSpPr>
          <p:nvPr>
            <p:ph type="sldNum" sz="quarter" idx="12"/>
          </p:nvPr>
        </p:nvSpPr>
        <p:spPr>
          <a:xfrm>
            <a:off x="8534400" y="6407944"/>
            <a:ext cx="478632" cy="365125"/>
          </a:xfrm>
        </p:spPr>
        <p:txBody>
          <a:bodyPr/>
          <a:lstStyle/>
          <a:p>
            <a:fld id="{22355311-62E5-4A26-BBA8-8BE5EC55C6ED}" type="slidenum">
              <a:rPr lang="en-US" smtClean="0"/>
              <a:pPr/>
              <a:t>176</a:t>
            </a:fld>
            <a:endParaRPr lang="en-US" dirty="0"/>
          </a:p>
        </p:txBody>
      </p:sp>
      <p:sp>
        <p:nvSpPr>
          <p:cNvPr id="4" name="Title 3"/>
          <p:cNvSpPr>
            <a:spLocks noGrp="1"/>
          </p:cNvSpPr>
          <p:nvPr>
            <p:ph type="title"/>
          </p:nvPr>
        </p:nvSpPr>
        <p:spPr>
          <a:xfrm>
            <a:off x="457200" y="274638"/>
            <a:ext cx="8229600" cy="4221162"/>
          </a:xfrm>
        </p:spPr>
        <p:txBody>
          <a:bodyPr>
            <a:normAutofit/>
          </a:bodyPr>
          <a:lstStyle/>
          <a:p>
            <a:pPr algn="ctr">
              <a:lnSpc>
                <a:spcPct val="150000"/>
              </a:lnSpc>
            </a:pPr>
            <a:r>
              <a:rPr lang="en-US" sz="4800" dirty="0" smtClean="0"/>
              <a:t>Thinking more like an asset builder than mere income earner. </a:t>
            </a:r>
            <a:endParaRPr lang="en-US" sz="4400" dirty="0"/>
          </a:p>
        </p:txBody>
      </p:sp>
      <p:pic>
        <p:nvPicPr>
          <p:cNvPr id="5"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pPr algn="ctr">
              <a:lnSpc>
                <a:spcPct val="150000"/>
              </a:lnSpc>
              <a:buFont typeface="Wingdings" pitchFamily="2" charset="2"/>
              <a:buChar char="v"/>
            </a:pPr>
            <a:r>
              <a:rPr lang="en-US" sz="3600" dirty="0" smtClean="0"/>
              <a:t>Profit vs. Earnings </a:t>
            </a:r>
          </a:p>
          <a:p>
            <a:pPr algn="ctr">
              <a:lnSpc>
                <a:spcPct val="150000"/>
              </a:lnSpc>
              <a:buFont typeface="Wingdings" pitchFamily="2" charset="2"/>
              <a:buChar char="v"/>
            </a:pPr>
            <a:r>
              <a:rPr lang="en-US" sz="3600" dirty="0" smtClean="0"/>
              <a:t>Sales vs. Revenues </a:t>
            </a:r>
          </a:p>
          <a:p>
            <a:pPr algn="ctr">
              <a:lnSpc>
                <a:spcPct val="150000"/>
              </a:lnSpc>
              <a:buFont typeface="Wingdings" pitchFamily="2" charset="2"/>
              <a:buChar char="v"/>
            </a:pPr>
            <a:r>
              <a:rPr lang="en-US" sz="3600" dirty="0" smtClean="0"/>
              <a:t>Systems vs. Ad Hoc </a:t>
            </a:r>
          </a:p>
          <a:p>
            <a:pPr algn="ctr">
              <a:lnSpc>
                <a:spcPct val="150000"/>
              </a:lnSpc>
            </a:pPr>
            <a:r>
              <a:rPr lang="en-US" sz="3600" dirty="0" smtClean="0"/>
              <a:t>Business worth more when you sell it than it ever earned you as the operator. </a:t>
            </a:r>
            <a:endParaRPr lang="en-US" sz="3600"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177</a:t>
            </a:fld>
            <a:endParaRPr lang="en-US" dirty="0"/>
          </a:p>
        </p:txBody>
      </p:sp>
      <p:pic>
        <p:nvPicPr>
          <p:cNvPr id="5"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lstStyle/>
          <a:p>
            <a:pPr algn="ctr">
              <a:lnSpc>
                <a:spcPct val="150000"/>
              </a:lnSpc>
            </a:pPr>
            <a:r>
              <a:rPr lang="en-US" sz="3600" dirty="0" smtClean="0"/>
              <a:t>95% of all small business owners never realize their goals.</a:t>
            </a:r>
          </a:p>
          <a:p>
            <a:endParaRPr lang="en-US" dirty="0" smtClean="0"/>
          </a:p>
          <a:p>
            <a:endParaRPr lang="en-US" dirty="0" smtClean="0"/>
          </a:p>
          <a:p>
            <a:endParaRPr lang="en-US" dirty="0" smtClean="0"/>
          </a:p>
          <a:p>
            <a:pPr algn="ctr">
              <a:buNone/>
            </a:pPr>
            <a:r>
              <a:rPr lang="en-US" sz="4000" dirty="0" smtClean="0"/>
              <a:t>Why?</a:t>
            </a:r>
            <a:endParaRPr lang="en-US" sz="4000"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178</a:t>
            </a:fld>
            <a:endParaRPr lang="en-US" dirty="0"/>
          </a:p>
        </p:txBody>
      </p:sp>
      <p:pic>
        <p:nvPicPr>
          <p:cNvPr id="5"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02491"/>
          </a:xfrm>
        </p:spPr>
        <p:txBody>
          <a:bodyPr>
            <a:normAutofit lnSpcReduction="10000"/>
          </a:bodyPr>
          <a:lstStyle/>
          <a:p>
            <a:pPr algn="ctr">
              <a:lnSpc>
                <a:spcPct val="150000"/>
              </a:lnSpc>
            </a:pPr>
            <a:r>
              <a:rPr lang="en-US" sz="3600" dirty="0" smtClean="0"/>
              <a:t>They don’t have highly integrative, budget-formulated, highly defined/reverse engineered goals.</a:t>
            </a:r>
          </a:p>
          <a:p>
            <a:pPr algn="ctr">
              <a:lnSpc>
                <a:spcPct val="150000"/>
              </a:lnSpc>
              <a:buNone/>
            </a:pPr>
            <a:r>
              <a:rPr lang="en-US" sz="3600" dirty="0" smtClean="0"/>
              <a:t>(performance-correlated)</a:t>
            </a:r>
          </a:p>
          <a:p>
            <a:pPr algn="ctr">
              <a:lnSpc>
                <a:spcPct val="150000"/>
              </a:lnSpc>
            </a:pPr>
            <a:r>
              <a:rPr lang="en-US" sz="3600" dirty="0" smtClean="0"/>
              <a:t>They have abstract macro-theoretical hopes and dreams. </a:t>
            </a:r>
            <a:endParaRPr lang="en-US" sz="3600"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179</a:t>
            </a:fld>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5092891"/>
          </a:xfrm>
        </p:spPr>
        <p:txBody>
          <a:bodyPr>
            <a:normAutofit/>
          </a:bodyPr>
          <a:lstStyle/>
          <a:p>
            <a:r>
              <a:rPr lang="en-US" sz="2600" dirty="0" smtClean="0"/>
              <a:t>It is unquestionably the best of times but it could also be the worst of times.</a:t>
            </a:r>
          </a:p>
          <a:p>
            <a:r>
              <a:rPr lang="en-US" sz="2600" dirty="0" smtClean="0"/>
              <a:t>It is a time of great incredulity.</a:t>
            </a:r>
          </a:p>
          <a:p>
            <a:r>
              <a:rPr lang="en-US" sz="2600" dirty="0" smtClean="0"/>
              <a:t>I'm reminded of pages from history throughout our world:</a:t>
            </a:r>
          </a:p>
          <a:p>
            <a:pPr lvl="1"/>
            <a:r>
              <a:rPr lang="en-US" sz="2200" b="1" dirty="0" smtClean="0"/>
              <a:t>The </a:t>
            </a:r>
            <a:r>
              <a:rPr lang="en-US" sz="2200" b="1" dirty="0"/>
              <a:t>Gold </a:t>
            </a:r>
            <a:r>
              <a:rPr lang="en-US" sz="2200" b="1" dirty="0" smtClean="0"/>
              <a:t>Rush </a:t>
            </a:r>
            <a:r>
              <a:rPr lang="en-US" sz="2200" dirty="0" smtClean="0"/>
              <a:t>of the 1890s</a:t>
            </a:r>
          </a:p>
          <a:p>
            <a:pPr lvl="1"/>
            <a:r>
              <a:rPr lang="en-US" sz="2200" b="1" dirty="0"/>
              <a:t>The Oil Boom </a:t>
            </a:r>
            <a:r>
              <a:rPr lang="en-US" sz="2200" dirty="0" smtClean="0"/>
              <a:t>of the 1920s</a:t>
            </a:r>
          </a:p>
          <a:p>
            <a:pPr lvl="1"/>
            <a:r>
              <a:rPr lang="en-US" sz="2200" dirty="0" smtClean="0"/>
              <a:t>The transformation into the Machine Age</a:t>
            </a:r>
          </a:p>
          <a:p>
            <a:pPr lvl="1"/>
            <a:r>
              <a:rPr lang="en-US" sz="2200" dirty="0" smtClean="0"/>
              <a:t> The advent of the Penny Stock</a:t>
            </a:r>
          </a:p>
          <a:p>
            <a:pPr lvl="1"/>
            <a:r>
              <a:rPr lang="en-US" sz="2200" dirty="0" smtClean="0"/>
              <a:t> The first stage of the “dot com” era</a:t>
            </a:r>
            <a:endParaRPr lang="en-US" sz="2200" dirty="0"/>
          </a:p>
          <a:p>
            <a:pPr lvl="1"/>
            <a:r>
              <a:rPr lang="en-US" sz="2200" dirty="0" smtClean="0"/>
              <a:t> Banking--when financial deregulation set it</a:t>
            </a:r>
          </a:p>
          <a:p>
            <a:pPr>
              <a:buNone/>
            </a:pPr>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a:bodyPr>
          <a:lstStyle/>
          <a:p>
            <a:pPr algn="ctr"/>
            <a:r>
              <a:rPr lang="en-US" dirty="0" smtClean="0"/>
              <a:t>Tale of Two Scenarios…</a:t>
            </a: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18</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8229600" cy="4525963"/>
          </a:xfrm>
        </p:spPr>
        <p:txBody>
          <a:bodyPr>
            <a:normAutofit/>
          </a:bodyPr>
          <a:lstStyle/>
          <a:p>
            <a:pPr marL="109728" indent="0">
              <a:buNone/>
            </a:pPr>
            <a:r>
              <a:rPr lang="en-US" sz="3600" dirty="0"/>
              <a:t>Now a few </a:t>
            </a:r>
            <a:r>
              <a:rPr lang="en-US" sz="3600" dirty="0" smtClean="0"/>
              <a:t>words of </a:t>
            </a:r>
            <a:r>
              <a:rPr lang="en-US" sz="3600" dirty="0"/>
              <a:t>advice </a:t>
            </a:r>
            <a:r>
              <a:rPr lang="en-US" sz="3600" dirty="0" smtClean="0"/>
              <a:t>for Business seeking funds today or in the future</a:t>
            </a:r>
            <a:endParaRPr lang="en-US" sz="3600"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180</a:t>
            </a:fld>
            <a:endParaRPr lang="en-US" dirty="0"/>
          </a:p>
        </p:txBody>
      </p:sp>
    </p:spTree>
    <p:extLst>
      <p:ext uri="{BB962C8B-B14F-4D97-AF65-F5344CB8AC3E}">
        <p14:creationId xmlns:p14="http://schemas.microsoft.com/office/powerpoint/2010/main" xmlns="" val="68468095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lnSpc>
                <a:spcPct val="150000"/>
              </a:lnSpc>
              <a:buNone/>
            </a:pPr>
            <a:r>
              <a:rPr lang="en-US" sz="3600" dirty="0" smtClean="0"/>
              <a:t>Why own Private Companies if you’re not going to maximize all full aspects of it’s wealth creation value?</a:t>
            </a:r>
            <a:endParaRPr lang="en-US" sz="3600" dirty="0"/>
          </a:p>
        </p:txBody>
      </p:sp>
      <p:sp>
        <p:nvSpPr>
          <p:cNvPr id="3" name="Title 2"/>
          <p:cNvSpPr>
            <a:spLocks noGrp="1"/>
          </p:cNvSpPr>
          <p:nvPr>
            <p:ph type="title"/>
          </p:nvPr>
        </p:nvSpPr>
        <p:spPr/>
        <p:txBody>
          <a:bodyPr>
            <a:normAutofit/>
          </a:bodyPr>
          <a:lstStyle/>
          <a:p>
            <a:pPr algn="ctr"/>
            <a:r>
              <a:rPr lang="en-US" dirty="0" smtClean="0"/>
              <a:t> </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22355311-62E5-4A26-BBA8-8BE5EC55C6ED}" type="slidenum">
              <a:rPr lang="en-US" smtClean="0"/>
              <a:pPr/>
              <a:t>181</a:t>
            </a:fld>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pPr algn="ctr">
              <a:lnSpc>
                <a:spcPct val="150000"/>
              </a:lnSpc>
            </a:pPr>
            <a:r>
              <a:rPr lang="en-US" sz="3600" dirty="0" smtClean="0"/>
              <a:t>Most people don’t even know what sort of rate of return they’re getting. There’s a difference between a typical manager of business and the wealth manager of asset portfolios.  </a:t>
            </a:r>
            <a:endParaRPr lang="en-US" sz="3600" dirty="0"/>
          </a:p>
        </p:txBody>
      </p:sp>
      <p:sp>
        <p:nvSpPr>
          <p:cNvPr id="3" name="Title 2"/>
          <p:cNvSpPr>
            <a:spLocks noGrp="1"/>
          </p:cNvSpPr>
          <p:nvPr>
            <p:ph type="title"/>
          </p:nvPr>
        </p:nvSpPr>
        <p:spPr/>
        <p:txBody>
          <a:bodyPr/>
          <a:lstStyle/>
          <a:p>
            <a:r>
              <a:rPr lang="en-US" dirty="0" smtClean="0"/>
              <a:t> </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382000" y="6407944"/>
            <a:ext cx="631032" cy="365125"/>
          </a:xfrm>
        </p:spPr>
        <p:txBody>
          <a:bodyPr/>
          <a:lstStyle/>
          <a:p>
            <a:fld id="{22355311-62E5-4A26-BBA8-8BE5EC55C6ED}" type="slidenum">
              <a:rPr lang="en-US" smtClean="0"/>
              <a:pPr/>
              <a:t>182</a:t>
            </a:fld>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150000"/>
              </a:lnSpc>
            </a:pPr>
            <a:r>
              <a:rPr lang="en-US" sz="3600" dirty="0" smtClean="0"/>
              <a:t>The amount of sales generated for every dollar's worth of assets. So, it measures a firm's efficiency at using the assets in generating sales or revenue – the higher the number the better.  </a:t>
            </a:r>
          </a:p>
          <a:p>
            <a:pPr>
              <a:buNone/>
            </a:pPr>
            <a:endParaRPr lang="en-US" dirty="0"/>
          </a:p>
        </p:txBody>
      </p:sp>
      <p:sp>
        <p:nvSpPr>
          <p:cNvPr id="3" name="Slide Number Placeholder 2"/>
          <p:cNvSpPr>
            <a:spLocks noGrp="1"/>
          </p:cNvSpPr>
          <p:nvPr>
            <p:ph type="sldNum" sz="quarter" idx="12"/>
          </p:nvPr>
        </p:nvSpPr>
        <p:spPr>
          <a:xfrm>
            <a:off x="8458200" y="6407944"/>
            <a:ext cx="554832" cy="365125"/>
          </a:xfrm>
        </p:spPr>
        <p:txBody>
          <a:bodyPr/>
          <a:lstStyle/>
          <a:p>
            <a:fld id="{22355311-62E5-4A26-BBA8-8BE5EC55C6ED}" type="slidenum">
              <a:rPr lang="en-US" smtClean="0"/>
              <a:pPr/>
              <a:t>183</a:t>
            </a:fld>
            <a:endParaRPr lang="en-US" dirty="0"/>
          </a:p>
        </p:txBody>
      </p:sp>
      <p:sp>
        <p:nvSpPr>
          <p:cNvPr id="4" name="Title 3"/>
          <p:cNvSpPr>
            <a:spLocks noGrp="1"/>
          </p:cNvSpPr>
          <p:nvPr>
            <p:ph type="title"/>
          </p:nvPr>
        </p:nvSpPr>
        <p:spPr/>
        <p:txBody>
          <a:bodyPr>
            <a:normAutofit fontScale="90000"/>
          </a:bodyPr>
          <a:lstStyle/>
          <a:p>
            <a:pPr algn="ctr"/>
            <a:r>
              <a:rPr lang="en-US" u="sng" dirty="0" smtClean="0"/>
              <a:t>Return on Assets Velocity Defined</a:t>
            </a:r>
            <a:endParaRPr lang="en-US" u="sng"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lnSpcReduction="10000"/>
          </a:bodyPr>
          <a:lstStyle/>
          <a:p>
            <a:pPr algn="ctr">
              <a:lnSpc>
                <a:spcPct val="150000"/>
              </a:lnSpc>
            </a:pPr>
            <a:r>
              <a:rPr lang="en-US" sz="3600" dirty="0" smtClean="0"/>
              <a:t>There’s only one reason for you (or your stakeholder) to keep doing it – from a pure investment standpoint: because it’s a better return than your next, best alternatives. </a:t>
            </a:r>
          </a:p>
          <a:p>
            <a:pPr>
              <a:buNone/>
            </a:pPr>
            <a:endParaRPr lang="en-US" dirty="0"/>
          </a:p>
        </p:txBody>
      </p:sp>
      <p:sp>
        <p:nvSpPr>
          <p:cNvPr id="3" name="Title 2"/>
          <p:cNvSpPr>
            <a:spLocks noGrp="1"/>
          </p:cNvSpPr>
          <p:nvPr>
            <p:ph type="title"/>
          </p:nvPr>
        </p:nvSpPr>
        <p:spPr/>
        <p:txBody>
          <a:bodyPr/>
          <a:lstStyle/>
          <a:p>
            <a:r>
              <a:rPr lang="en-US" dirty="0" smtClean="0"/>
              <a:t> </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22355311-62E5-4A26-BBA8-8BE5EC55C6ED}" type="slidenum">
              <a:rPr lang="en-US" smtClean="0"/>
              <a:pPr/>
              <a:t>184</a:t>
            </a:fld>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lnSpc>
                <a:spcPct val="150000"/>
              </a:lnSpc>
            </a:pPr>
            <a:r>
              <a:rPr lang="en-US" sz="3600" dirty="0" smtClean="0"/>
              <a:t>Reality is that most businesses do not meet the market.</a:t>
            </a:r>
          </a:p>
          <a:p>
            <a:pPr algn="ctr">
              <a:lnSpc>
                <a:spcPct val="150000"/>
              </a:lnSpc>
            </a:pPr>
            <a:endParaRPr lang="en-US" sz="3600" dirty="0" smtClean="0"/>
          </a:p>
          <a:p>
            <a:pPr algn="ctr">
              <a:lnSpc>
                <a:spcPct val="150000"/>
              </a:lnSpc>
              <a:buNone/>
            </a:pPr>
            <a:r>
              <a:rPr lang="en-US" sz="3600" dirty="0" smtClean="0"/>
              <a:t>Let alone beat the market… </a:t>
            </a:r>
            <a:endParaRPr lang="en-US" sz="3600" dirty="0"/>
          </a:p>
        </p:txBody>
      </p:sp>
      <p:sp>
        <p:nvSpPr>
          <p:cNvPr id="3" name="Title 2"/>
          <p:cNvSpPr>
            <a:spLocks noGrp="1"/>
          </p:cNvSpPr>
          <p:nvPr>
            <p:ph type="title"/>
          </p:nvPr>
        </p:nvSpPr>
        <p:spPr/>
        <p:txBody>
          <a:bodyPr/>
          <a:lstStyle/>
          <a:p>
            <a:r>
              <a:rPr lang="en-US" dirty="0" smtClean="0"/>
              <a:t> </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22355311-62E5-4A26-BBA8-8BE5EC55C6ED}" type="slidenum">
              <a:rPr lang="en-US" smtClean="0"/>
              <a:pPr/>
              <a:t>185</a:t>
            </a:fld>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lnSpc>
                <a:spcPct val="150000"/>
              </a:lnSpc>
            </a:pPr>
            <a:r>
              <a:rPr lang="en-US" sz="3600" dirty="0" smtClean="0"/>
              <a:t>If your business was a mutual fund...would YOU buy it?</a:t>
            </a:r>
          </a:p>
          <a:p>
            <a:pPr algn="ctr">
              <a:lnSpc>
                <a:spcPct val="150000"/>
              </a:lnSpc>
            </a:pPr>
            <a:r>
              <a:rPr lang="en-US" sz="3600" dirty="0"/>
              <a:t>Most entrepreneurs typically don’t think of their business as an investment.</a:t>
            </a:r>
          </a:p>
          <a:p>
            <a:pPr algn="ctr">
              <a:lnSpc>
                <a:spcPct val="150000"/>
              </a:lnSpc>
            </a:pPr>
            <a:endParaRPr lang="en-US" sz="3600" dirty="0"/>
          </a:p>
        </p:txBody>
      </p:sp>
      <p:sp>
        <p:nvSpPr>
          <p:cNvPr id="3" name="Title 2"/>
          <p:cNvSpPr>
            <a:spLocks noGrp="1"/>
          </p:cNvSpPr>
          <p:nvPr>
            <p:ph type="title"/>
          </p:nvPr>
        </p:nvSpPr>
        <p:spPr/>
        <p:txBody>
          <a:bodyPr>
            <a:normAutofit fontScale="90000"/>
          </a:bodyPr>
          <a:lstStyle/>
          <a:p>
            <a:pPr algn="ctr"/>
            <a:r>
              <a:rPr lang="en-US" dirty="0" smtClean="0"/>
              <a:t> Would you Invest in Your Business</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412480" y="6407944"/>
            <a:ext cx="600552" cy="365125"/>
          </a:xfrm>
        </p:spPr>
        <p:txBody>
          <a:bodyPr/>
          <a:lstStyle/>
          <a:p>
            <a:fld id="{22355311-62E5-4A26-BBA8-8BE5EC55C6ED}" type="slidenum">
              <a:rPr lang="en-US" smtClean="0"/>
              <a:pPr/>
              <a:t>186</a:t>
            </a:fld>
            <a:endParaRPr 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pPr algn="ctr">
              <a:lnSpc>
                <a:spcPct val="150000"/>
              </a:lnSpc>
            </a:pPr>
            <a:r>
              <a:rPr lang="en-US" sz="3600" dirty="0" smtClean="0"/>
              <a:t>If you had 3 mutual friends (one producing 5%, one producing 15%, and one producing 20%, year in and year out), would you allocate the same capital to all three?</a:t>
            </a:r>
            <a:endParaRPr lang="en-US" sz="3600" dirty="0"/>
          </a:p>
        </p:txBody>
      </p:sp>
      <p:sp>
        <p:nvSpPr>
          <p:cNvPr id="3" name="Title 2"/>
          <p:cNvSpPr>
            <a:spLocks noGrp="1"/>
          </p:cNvSpPr>
          <p:nvPr>
            <p:ph type="title"/>
          </p:nvPr>
        </p:nvSpPr>
        <p:spPr/>
        <p:txBody>
          <a:bodyPr/>
          <a:lstStyle/>
          <a:p>
            <a:r>
              <a:rPr lang="en-US" dirty="0" smtClean="0"/>
              <a:t> </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382000" y="6407944"/>
            <a:ext cx="631032" cy="365125"/>
          </a:xfrm>
        </p:spPr>
        <p:txBody>
          <a:bodyPr/>
          <a:lstStyle/>
          <a:p>
            <a:fld id="{22355311-62E5-4A26-BBA8-8BE5EC55C6ED}" type="slidenum">
              <a:rPr lang="en-US" smtClean="0"/>
              <a:pPr/>
              <a:t>187</a:t>
            </a:fld>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pPr algn="ctr">
              <a:lnSpc>
                <a:spcPct val="150000"/>
              </a:lnSpc>
            </a:pPr>
            <a:r>
              <a:rPr lang="en-US" sz="3600" dirty="0" smtClean="0"/>
              <a:t>When you look at things </a:t>
            </a:r>
          </a:p>
          <a:p>
            <a:pPr algn="ctr">
              <a:lnSpc>
                <a:spcPct val="150000"/>
              </a:lnSpc>
              <a:buNone/>
            </a:pPr>
            <a:r>
              <a:rPr lang="en-US" sz="3600" dirty="0" smtClean="0"/>
              <a:t>(in </a:t>
            </a:r>
            <a:r>
              <a:rPr lang="en-US" sz="3600" dirty="0" smtClean="0">
                <a:solidFill>
                  <a:srgbClr val="FF0000"/>
                </a:solidFill>
              </a:rPr>
              <a:t>multiple impact elements </a:t>
            </a:r>
            <a:r>
              <a:rPr lang="en-US" sz="3600" dirty="0" smtClean="0"/>
              <a:t>in a business), you can categorize them in </a:t>
            </a:r>
            <a:r>
              <a:rPr lang="en-US" sz="3600" u="sng" dirty="0" smtClean="0"/>
              <a:t>2 ways</a:t>
            </a:r>
            <a:r>
              <a:rPr lang="en-US" sz="3600" dirty="0" smtClean="0"/>
              <a:t>: </a:t>
            </a:r>
          </a:p>
          <a:p>
            <a:pPr marL="852678" indent="-742950" algn="ctr">
              <a:lnSpc>
                <a:spcPct val="150000"/>
              </a:lnSpc>
              <a:buFont typeface="+mj-lt"/>
              <a:buAutoNum type="arabicPeriod"/>
            </a:pPr>
            <a:r>
              <a:rPr lang="en-US" sz="3600" dirty="0" smtClean="0"/>
              <a:t>Out of your control</a:t>
            </a:r>
          </a:p>
          <a:p>
            <a:pPr marL="852678" indent="-742950" algn="ctr">
              <a:lnSpc>
                <a:spcPct val="150000"/>
              </a:lnSpc>
              <a:buFont typeface="+mj-lt"/>
              <a:buAutoNum type="arabicPeriod"/>
            </a:pPr>
            <a:r>
              <a:rPr lang="en-US" sz="3600" dirty="0" smtClean="0"/>
              <a:t>Within Your Control</a:t>
            </a:r>
            <a:endParaRPr lang="en-US" sz="3600" dirty="0"/>
          </a:p>
        </p:txBody>
      </p:sp>
      <p:sp>
        <p:nvSpPr>
          <p:cNvPr id="3" name="Title 2"/>
          <p:cNvSpPr>
            <a:spLocks noGrp="1"/>
          </p:cNvSpPr>
          <p:nvPr>
            <p:ph type="title"/>
          </p:nvPr>
        </p:nvSpPr>
        <p:spPr/>
        <p:txBody>
          <a:bodyPr>
            <a:normAutofit/>
          </a:bodyPr>
          <a:lstStyle/>
          <a:p>
            <a:r>
              <a:rPr lang="en-US" sz="1200" dirty="0" smtClean="0"/>
              <a:t> </a:t>
            </a:r>
            <a:endParaRPr lang="en-US" sz="1200" dirty="0"/>
          </a:p>
        </p:txBody>
      </p:sp>
      <p:sp>
        <p:nvSpPr>
          <p:cNvPr id="4" name="Rectangle 3"/>
          <p:cNvSpPr/>
          <p:nvPr/>
        </p:nvSpPr>
        <p:spPr>
          <a:xfrm>
            <a:off x="7467600" y="5791200"/>
            <a:ext cx="258404" cy="473206"/>
          </a:xfrm>
          <a:prstGeom prst="rect">
            <a:avLst/>
          </a:prstGeom>
        </p:spPr>
        <p:txBody>
          <a:bodyPr wrap="none">
            <a:spAutoFit/>
          </a:bodyPr>
          <a:lstStyle/>
          <a:p>
            <a:pPr algn="ctr">
              <a:lnSpc>
                <a:spcPct val="150000"/>
              </a:lnSpc>
              <a:buNone/>
            </a:pPr>
            <a:r>
              <a:rPr lang="en-US" dirty="0" smtClean="0"/>
              <a:t>.</a:t>
            </a:r>
            <a:endParaRPr lang="en-US" dirty="0"/>
          </a:p>
        </p:txBody>
      </p:sp>
      <p:sp>
        <p:nvSpPr>
          <p:cNvPr id="5" name="Rectangle 4"/>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6" name="Slide Number Placeholder 5"/>
          <p:cNvSpPr>
            <a:spLocks noGrp="1"/>
          </p:cNvSpPr>
          <p:nvPr>
            <p:ph type="sldNum" sz="quarter" idx="12"/>
          </p:nvPr>
        </p:nvSpPr>
        <p:spPr>
          <a:xfrm>
            <a:off x="8458200" y="6407944"/>
            <a:ext cx="554832" cy="365125"/>
          </a:xfrm>
        </p:spPr>
        <p:txBody>
          <a:bodyPr/>
          <a:lstStyle/>
          <a:p>
            <a:fld id="{22355311-62E5-4A26-BBA8-8BE5EC55C6ED}" type="slidenum">
              <a:rPr lang="en-US" smtClean="0"/>
              <a:pPr/>
              <a:t>188</a:t>
            </a:fld>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Autofit/>
          </a:bodyPr>
          <a:lstStyle/>
          <a:p>
            <a:pPr>
              <a:lnSpc>
                <a:spcPct val="150000"/>
              </a:lnSpc>
            </a:pPr>
            <a:r>
              <a:rPr lang="en-US" sz="3200" dirty="0" smtClean="0"/>
              <a:t>Industry factors</a:t>
            </a:r>
          </a:p>
          <a:p>
            <a:pPr>
              <a:lnSpc>
                <a:spcPct val="150000"/>
              </a:lnSpc>
            </a:pPr>
            <a:r>
              <a:rPr lang="en-US" sz="3200" dirty="0" smtClean="0"/>
              <a:t>Stock market</a:t>
            </a:r>
          </a:p>
          <a:p>
            <a:pPr>
              <a:lnSpc>
                <a:spcPct val="150000"/>
              </a:lnSpc>
            </a:pPr>
            <a:r>
              <a:rPr lang="en-US" sz="3200" dirty="0" smtClean="0"/>
              <a:t>Capital markets</a:t>
            </a:r>
          </a:p>
          <a:p>
            <a:pPr>
              <a:lnSpc>
                <a:spcPct val="150000"/>
              </a:lnSpc>
            </a:pPr>
            <a:r>
              <a:rPr lang="en-US" sz="3200" dirty="0" smtClean="0"/>
              <a:t>Local economy</a:t>
            </a:r>
          </a:p>
          <a:p>
            <a:pPr>
              <a:lnSpc>
                <a:spcPct val="150000"/>
              </a:lnSpc>
            </a:pPr>
            <a:r>
              <a:rPr lang="en-US" sz="3200" dirty="0" smtClean="0"/>
              <a:t>Regulatory changes</a:t>
            </a:r>
          </a:p>
          <a:p>
            <a:pPr>
              <a:lnSpc>
                <a:spcPct val="150000"/>
              </a:lnSpc>
            </a:pPr>
            <a:r>
              <a:rPr lang="en-US" sz="3200" dirty="0" smtClean="0"/>
              <a:t>Interest rates</a:t>
            </a:r>
            <a:endParaRPr lang="en-US" sz="3200" dirty="0"/>
          </a:p>
        </p:txBody>
      </p:sp>
      <p:sp>
        <p:nvSpPr>
          <p:cNvPr id="3" name="Title 2"/>
          <p:cNvSpPr>
            <a:spLocks noGrp="1"/>
          </p:cNvSpPr>
          <p:nvPr>
            <p:ph type="title"/>
          </p:nvPr>
        </p:nvSpPr>
        <p:spPr/>
        <p:txBody>
          <a:bodyPr/>
          <a:lstStyle/>
          <a:p>
            <a:pPr algn="ctr"/>
            <a:r>
              <a:rPr lang="en-US" dirty="0" smtClean="0"/>
              <a:t>Out of Your Control</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382000" y="6407944"/>
            <a:ext cx="631032" cy="365125"/>
          </a:xfrm>
        </p:spPr>
        <p:txBody>
          <a:bodyPr/>
          <a:lstStyle/>
          <a:p>
            <a:fld id="{22355311-62E5-4A26-BBA8-8BE5EC55C6ED}" type="slidenum">
              <a:rPr lang="en-US" smtClean="0"/>
              <a:pPr/>
              <a:t>189</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434" y="1371600"/>
            <a:ext cx="9067800" cy="4788091"/>
          </a:xfrm>
        </p:spPr>
        <p:txBody>
          <a:bodyPr>
            <a:normAutofit/>
          </a:bodyPr>
          <a:lstStyle/>
          <a:p>
            <a:r>
              <a:rPr lang="en-US" sz="3600" dirty="0" smtClean="0"/>
              <a:t>There were always winners. Big winners sometimes…</a:t>
            </a:r>
            <a:r>
              <a:rPr lang="en-US" sz="3600" dirty="0"/>
              <a:t> </a:t>
            </a:r>
            <a:r>
              <a:rPr lang="en-US" sz="3600" dirty="0" smtClean="0"/>
              <a:t>sometimes fleeting</a:t>
            </a:r>
            <a:endParaRPr lang="en-US" sz="3600" dirty="0"/>
          </a:p>
          <a:p>
            <a:r>
              <a:rPr lang="en-US" sz="3600" dirty="0" smtClean="0"/>
              <a:t> There were profound losers, too! Mostly avoidable—except greed/avarice set in</a:t>
            </a:r>
          </a:p>
          <a:p>
            <a:r>
              <a:rPr lang="en-US" sz="3600" dirty="0" smtClean="0"/>
              <a:t>But, most importantly, with each one there were profound lessons to learn.</a:t>
            </a:r>
          </a:p>
          <a:p>
            <a:pPr>
              <a:buNone/>
            </a:pPr>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Yes There are Big Winners but also Big Lessons to Learn</a:t>
            </a: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19</a:t>
            </a:fld>
            <a:endParaRPr lang="en-US" dirty="0"/>
          </a:p>
        </p:txBody>
      </p:sp>
      <p:pic>
        <p:nvPicPr>
          <p:cNvPr id="6" name="Content Placeholder 4" descr="Abraham_logo_05.jpg"/>
          <p:cNvPicPr>
            <a:picLocks noChangeAspect="1"/>
          </p:cNvPicPr>
          <p:nvPr/>
        </p:nvPicPr>
        <p:blipFill>
          <a:blip r:embed="rId3"/>
          <a:stretch>
            <a:fillRect/>
          </a:stretch>
        </p:blipFill>
        <p:spPr>
          <a:xfrm>
            <a:off x="8229600" y="5791200"/>
            <a:ext cx="755947" cy="798576"/>
          </a:xfrm>
          <a:prstGeom prst="rect">
            <a:avLst/>
          </a:prstGeom>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3600" dirty="0" smtClean="0"/>
              <a:t>Growth rate</a:t>
            </a:r>
          </a:p>
          <a:p>
            <a:pPr>
              <a:lnSpc>
                <a:spcPct val="150000"/>
              </a:lnSpc>
            </a:pPr>
            <a:r>
              <a:rPr lang="en-US" sz="3600" dirty="0" smtClean="0"/>
              <a:t>Balance sheet</a:t>
            </a:r>
          </a:p>
          <a:p>
            <a:pPr>
              <a:lnSpc>
                <a:spcPct val="150000"/>
              </a:lnSpc>
            </a:pPr>
            <a:r>
              <a:rPr lang="en-US" sz="3600" dirty="0" smtClean="0"/>
              <a:t>Quality of earnings</a:t>
            </a:r>
          </a:p>
          <a:p>
            <a:pPr>
              <a:lnSpc>
                <a:spcPct val="150000"/>
              </a:lnSpc>
            </a:pPr>
            <a:r>
              <a:rPr lang="en-US" sz="3600" dirty="0" smtClean="0"/>
              <a:t>Predictability of earnings</a:t>
            </a:r>
            <a:endParaRPr lang="en-US" sz="3600" dirty="0"/>
          </a:p>
        </p:txBody>
      </p:sp>
      <p:sp>
        <p:nvSpPr>
          <p:cNvPr id="3" name="Title 2"/>
          <p:cNvSpPr>
            <a:spLocks noGrp="1"/>
          </p:cNvSpPr>
          <p:nvPr>
            <p:ph type="title"/>
          </p:nvPr>
        </p:nvSpPr>
        <p:spPr/>
        <p:txBody>
          <a:bodyPr/>
          <a:lstStyle/>
          <a:p>
            <a:pPr algn="ctr"/>
            <a:r>
              <a:rPr lang="en-US" dirty="0" smtClean="0"/>
              <a:t>Within Your Control</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22355311-62E5-4A26-BBA8-8BE5EC55C6ED}" type="slidenum">
              <a:rPr lang="en-US" smtClean="0"/>
              <a:pPr/>
              <a:t>190</a:t>
            </a:fld>
            <a:endParaRPr 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lnSpc>
                <a:spcPct val="150000"/>
              </a:lnSpc>
            </a:pPr>
            <a:endParaRPr lang="en-US" sz="800" dirty="0" smtClean="0"/>
          </a:p>
          <a:p>
            <a:pPr algn="ctr">
              <a:lnSpc>
                <a:spcPct val="150000"/>
              </a:lnSpc>
            </a:pPr>
            <a:r>
              <a:rPr lang="en-US" sz="3600" dirty="0" smtClean="0"/>
              <a:t>All things being equal, the more earnings you have from the more broad/diversified buyer base/sourcing base, the less risky your business is. </a:t>
            </a:r>
            <a:endParaRPr lang="en-US" sz="3600" dirty="0"/>
          </a:p>
        </p:txBody>
      </p:sp>
      <p:sp>
        <p:nvSpPr>
          <p:cNvPr id="3" name="Title 2"/>
          <p:cNvSpPr>
            <a:spLocks noGrp="1"/>
          </p:cNvSpPr>
          <p:nvPr>
            <p:ph type="title"/>
          </p:nvPr>
        </p:nvSpPr>
        <p:spPr/>
        <p:txBody>
          <a:bodyPr/>
          <a:lstStyle/>
          <a:p>
            <a:pPr algn="ctr"/>
            <a:r>
              <a:rPr lang="en-US" dirty="0" smtClean="0"/>
              <a:t>Increase Earnings</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22355311-62E5-4A26-BBA8-8BE5EC55C6ED}" type="slidenum">
              <a:rPr lang="en-US" smtClean="0"/>
              <a:pPr/>
              <a:t>191</a:t>
            </a:fld>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lnSpc>
                <a:spcPct val="150000"/>
              </a:lnSpc>
            </a:pPr>
            <a:r>
              <a:rPr lang="en-US" sz="3600" dirty="0" smtClean="0"/>
              <a:t>Increase your sales and growth rate and… </a:t>
            </a:r>
            <a:endParaRPr lang="en-US" sz="3600" dirty="0"/>
          </a:p>
        </p:txBody>
      </p:sp>
      <p:sp>
        <p:nvSpPr>
          <p:cNvPr id="3" name="Title 2"/>
          <p:cNvSpPr>
            <a:spLocks noGrp="1"/>
          </p:cNvSpPr>
          <p:nvPr>
            <p:ph type="title"/>
          </p:nvPr>
        </p:nvSpPr>
        <p:spPr/>
        <p:txBody>
          <a:bodyPr/>
          <a:lstStyle/>
          <a:p>
            <a:pPr algn="ctr"/>
            <a:r>
              <a:rPr lang="en-US" dirty="0" smtClean="0"/>
              <a:t> Remember:</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22355311-62E5-4A26-BBA8-8BE5EC55C6ED}" type="slidenum">
              <a:rPr lang="en-US" smtClean="0"/>
              <a:pPr/>
              <a:t>192</a:t>
            </a:fld>
            <a:endParaRPr 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pPr algn="ctr">
              <a:lnSpc>
                <a:spcPct val="150000"/>
              </a:lnSpc>
            </a:pPr>
            <a:r>
              <a:rPr lang="en-US" sz="3600" dirty="0" smtClean="0"/>
              <a:t>You can increase the predictability and sustainability of earnings.</a:t>
            </a:r>
          </a:p>
          <a:p>
            <a:pPr algn="ctr">
              <a:lnSpc>
                <a:spcPct val="150000"/>
              </a:lnSpc>
              <a:buNone/>
            </a:pPr>
            <a:r>
              <a:rPr lang="en-US" sz="3600" dirty="0" smtClean="0"/>
              <a:t>(If you are a strategic thinker.) </a:t>
            </a:r>
            <a:endParaRPr lang="en-US" sz="3600" dirty="0"/>
          </a:p>
        </p:txBody>
      </p:sp>
      <p:sp>
        <p:nvSpPr>
          <p:cNvPr id="3" name="Title 2"/>
          <p:cNvSpPr>
            <a:spLocks noGrp="1"/>
          </p:cNvSpPr>
          <p:nvPr>
            <p:ph type="title"/>
          </p:nvPr>
        </p:nvSpPr>
        <p:spPr/>
        <p:txBody>
          <a:bodyPr/>
          <a:lstStyle/>
          <a:p>
            <a:r>
              <a:rPr lang="en-US" dirty="0" smtClean="0"/>
              <a:t> </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22355311-62E5-4A26-BBA8-8BE5EC55C6ED}" type="slidenum">
              <a:rPr lang="en-US" smtClean="0"/>
              <a:pPr/>
              <a:t>193</a:t>
            </a:fld>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lnSpc>
                <a:spcPct val="150000"/>
              </a:lnSpc>
            </a:pPr>
            <a:r>
              <a:rPr lang="en-US" sz="3600" dirty="0" smtClean="0"/>
              <a:t>You can decide to concentrate or spread your risks.  </a:t>
            </a:r>
            <a:endParaRPr lang="en-US" sz="3600" dirty="0"/>
          </a:p>
        </p:txBody>
      </p:sp>
      <p:sp>
        <p:nvSpPr>
          <p:cNvPr id="3" name="Title 2"/>
          <p:cNvSpPr>
            <a:spLocks noGrp="1"/>
          </p:cNvSpPr>
          <p:nvPr>
            <p:ph type="title"/>
          </p:nvPr>
        </p:nvSpPr>
        <p:spPr/>
        <p:txBody>
          <a:bodyPr/>
          <a:lstStyle/>
          <a:p>
            <a:r>
              <a:rPr lang="en-US" dirty="0" smtClean="0"/>
              <a:t> </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382000" y="6407944"/>
            <a:ext cx="631032" cy="365125"/>
          </a:xfrm>
        </p:spPr>
        <p:txBody>
          <a:bodyPr/>
          <a:lstStyle/>
          <a:p>
            <a:fld id="{22355311-62E5-4A26-BBA8-8BE5EC55C6ED}" type="slidenum">
              <a:rPr lang="en-US" smtClean="0"/>
              <a:pPr/>
              <a:t>194</a:t>
            </a:fld>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fontScale="85000" lnSpcReduction="20000"/>
          </a:bodyPr>
          <a:lstStyle/>
          <a:p>
            <a:pPr algn="ctr">
              <a:lnSpc>
                <a:spcPct val="150000"/>
              </a:lnSpc>
              <a:buNone/>
            </a:pPr>
            <a:endParaRPr lang="en-US" sz="800" dirty="0" smtClean="0"/>
          </a:p>
          <a:p>
            <a:pPr algn="ctr">
              <a:lnSpc>
                <a:spcPct val="150000"/>
              </a:lnSpc>
            </a:pPr>
            <a:r>
              <a:rPr lang="en-US" sz="3600" dirty="0" smtClean="0"/>
              <a:t>People Risks and Talent Risks</a:t>
            </a:r>
          </a:p>
          <a:p>
            <a:pPr algn="ctr">
              <a:lnSpc>
                <a:spcPct val="150000"/>
              </a:lnSpc>
            </a:pPr>
            <a:r>
              <a:rPr lang="en-US" sz="3600" dirty="0" smtClean="0"/>
              <a:t>Market Risks</a:t>
            </a:r>
          </a:p>
          <a:p>
            <a:pPr algn="ctr">
              <a:lnSpc>
                <a:spcPct val="150000"/>
              </a:lnSpc>
            </a:pPr>
            <a:r>
              <a:rPr lang="en-US" sz="3600" dirty="0" smtClean="0"/>
              <a:t>Marketing Risks</a:t>
            </a:r>
          </a:p>
          <a:p>
            <a:pPr algn="ctr">
              <a:lnSpc>
                <a:spcPct val="150000"/>
              </a:lnSpc>
            </a:pPr>
            <a:r>
              <a:rPr lang="en-US" sz="3600" dirty="0" smtClean="0"/>
              <a:t>Positioning Risks</a:t>
            </a:r>
          </a:p>
          <a:p>
            <a:pPr algn="ctr">
              <a:lnSpc>
                <a:spcPct val="150000"/>
              </a:lnSpc>
            </a:pPr>
            <a:r>
              <a:rPr lang="en-US" sz="3600" dirty="0" smtClean="0"/>
              <a:t>Competitive Risks</a:t>
            </a:r>
          </a:p>
          <a:p>
            <a:pPr algn="ctr">
              <a:lnSpc>
                <a:spcPct val="150000"/>
              </a:lnSpc>
            </a:pPr>
            <a:r>
              <a:rPr lang="en-US" sz="3600" dirty="0" smtClean="0"/>
              <a:t>Technology Risks</a:t>
            </a:r>
          </a:p>
          <a:p>
            <a:pPr algn="ctr">
              <a:lnSpc>
                <a:spcPct val="150000"/>
              </a:lnSpc>
            </a:pPr>
            <a:r>
              <a:rPr lang="en-US" sz="3600" dirty="0" smtClean="0"/>
              <a:t>Alternative Means Risk</a:t>
            </a:r>
          </a:p>
          <a:p>
            <a:pPr algn="ctr">
              <a:lnSpc>
                <a:spcPct val="150000"/>
              </a:lnSpc>
            </a:pPr>
            <a:endParaRPr lang="en-US" sz="3600" dirty="0"/>
          </a:p>
        </p:txBody>
      </p:sp>
      <p:sp>
        <p:nvSpPr>
          <p:cNvPr id="3" name="Title 2"/>
          <p:cNvSpPr>
            <a:spLocks noGrp="1"/>
          </p:cNvSpPr>
          <p:nvPr>
            <p:ph type="title"/>
          </p:nvPr>
        </p:nvSpPr>
        <p:spPr/>
        <p:txBody>
          <a:bodyPr/>
          <a:lstStyle/>
          <a:p>
            <a:pPr algn="ctr"/>
            <a:r>
              <a:rPr lang="en-US" u="sng" dirty="0" smtClean="0"/>
              <a:t>Types of Risks</a:t>
            </a:r>
            <a:endParaRPr lang="en-US" u="sng"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22355311-62E5-4A26-BBA8-8BE5EC55C6ED}" type="slidenum">
              <a:rPr lang="en-US" smtClean="0"/>
              <a:pPr/>
              <a:t>195</a:t>
            </a:fld>
            <a:endParaRPr 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a:bodyPr>
          <a:lstStyle/>
          <a:p>
            <a:pPr algn="ctr">
              <a:lnSpc>
                <a:spcPct val="150000"/>
              </a:lnSpc>
            </a:pPr>
            <a:r>
              <a:rPr lang="en-US" sz="3600" dirty="0" smtClean="0"/>
              <a:t>Key point is you have to be beating the market or you shouldn’t be in the business. </a:t>
            </a:r>
          </a:p>
          <a:p>
            <a:pPr algn="ctr">
              <a:lnSpc>
                <a:spcPct val="150000"/>
              </a:lnSpc>
            </a:pPr>
            <a:endParaRPr lang="en-US" sz="3600" dirty="0" smtClean="0"/>
          </a:p>
        </p:txBody>
      </p:sp>
      <p:sp>
        <p:nvSpPr>
          <p:cNvPr id="3" name="Title 2"/>
          <p:cNvSpPr>
            <a:spLocks noGrp="1"/>
          </p:cNvSpPr>
          <p:nvPr>
            <p:ph type="title"/>
          </p:nvPr>
        </p:nvSpPr>
        <p:spPr/>
        <p:txBody>
          <a:bodyPr/>
          <a:lstStyle/>
          <a:p>
            <a:r>
              <a:rPr lang="en-US" dirty="0" smtClean="0"/>
              <a:t>	</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534400" y="6407944"/>
            <a:ext cx="478632" cy="365125"/>
          </a:xfrm>
        </p:spPr>
        <p:txBody>
          <a:bodyPr/>
          <a:lstStyle/>
          <a:p>
            <a:fld id="{22355311-62E5-4A26-BBA8-8BE5EC55C6ED}" type="slidenum">
              <a:rPr lang="en-US" smtClean="0"/>
              <a:pPr/>
              <a:t>196</a:t>
            </a:fld>
            <a:endParaRPr 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rmAutofit fontScale="77500" lnSpcReduction="20000"/>
          </a:bodyPr>
          <a:lstStyle/>
          <a:p>
            <a:pPr algn="ctr">
              <a:lnSpc>
                <a:spcPct val="170000"/>
              </a:lnSpc>
            </a:pPr>
            <a:r>
              <a:rPr lang="en-US" sz="3900" dirty="0" smtClean="0"/>
              <a:t>Either re-think your strategy and make the asset produce what it should – or liquidate it and give the resource to someone who can get you a rate of return that you’re not getting. </a:t>
            </a:r>
          </a:p>
          <a:p>
            <a:pPr algn="ctr">
              <a:lnSpc>
                <a:spcPct val="170000"/>
              </a:lnSpc>
            </a:pPr>
            <a:endParaRPr lang="en-US" sz="1400" dirty="0" smtClean="0"/>
          </a:p>
          <a:p>
            <a:pPr algn="ctr">
              <a:lnSpc>
                <a:spcPct val="170000"/>
              </a:lnSpc>
            </a:pPr>
            <a:r>
              <a:rPr lang="en-US" sz="3900" dirty="0" smtClean="0"/>
              <a:t>Outsource the capital essentially to an investment fund.  </a:t>
            </a:r>
          </a:p>
          <a:p>
            <a:endParaRPr lang="en-US" dirty="0"/>
          </a:p>
        </p:txBody>
      </p:sp>
      <p:sp>
        <p:nvSpPr>
          <p:cNvPr id="3" name="Title 2"/>
          <p:cNvSpPr>
            <a:spLocks noGrp="1"/>
          </p:cNvSpPr>
          <p:nvPr>
            <p:ph type="title"/>
          </p:nvPr>
        </p:nvSpPr>
        <p:spPr/>
        <p:txBody>
          <a:bodyPr/>
          <a:lstStyle/>
          <a:p>
            <a:r>
              <a:rPr lang="en-US" dirty="0" smtClean="0"/>
              <a:t> </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22355311-62E5-4A26-BBA8-8BE5EC55C6ED}" type="slidenum">
              <a:rPr lang="en-US" smtClean="0"/>
              <a:pPr/>
              <a:t>197</a:t>
            </a:fld>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9309"/>
            <a:ext cx="8229600" cy="5321491"/>
          </a:xfrm>
        </p:spPr>
        <p:txBody>
          <a:bodyPr>
            <a:normAutofit fontScale="92500"/>
          </a:bodyPr>
          <a:lstStyle/>
          <a:p>
            <a:pPr marL="365760" lvl="1" indent="-256032" algn="ctr">
              <a:lnSpc>
                <a:spcPct val="150000"/>
              </a:lnSpc>
              <a:spcBef>
                <a:spcPts val="400"/>
              </a:spcBef>
              <a:buSzPct val="68000"/>
              <a:buFont typeface="Wingdings 3"/>
              <a:buChar char=""/>
            </a:pPr>
            <a:r>
              <a:rPr lang="en-US" sz="3900" dirty="0" smtClean="0"/>
              <a:t>You’d never write a check in business if you don’t believe it’ll produce some kind of return – do you?</a:t>
            </a:r>
          </a:p>
          <a:p>
            <a:pPr marL="365760" lvl="1" indent="-256032" algn="ctr">
              <a:lnSpc>
                <a:spcPct val="150000"/>
              </a:lnSpc>
              <a:spcBef>
                <a:spcPts val="400"/>
              </a:spcBef>
              <a:buSzPct val="68000"/>
              <a:buFont typeface="Wingdings 3"/>
              <a:buChar char=""/>
            </a:pPr>
            <a:endParaRPr lang="en-US" sz="900" dirty="0" smtClean="0"/>
          </a:p>
          <a:p>
            <a:pPr marL="365760" lvl="1" indent="-256032" algn="ctr">
              <a:lnSpc>
                <a:spcPct val="150000"/>
              </a:lnSpc>
              <a:spcBef>
                <a:spcPts val="400"/>
              </a:spcBef>
              <a:buSzPct val="68000"/>
              <a:buFont typeface="Wingdings 3"/>
              <a:buChar char=""/>
            </a:pPr>
            <a:r>
              <a:rPr lang="en-US" sz="3900" dirty="0" smtClean="0"/>
              <a:t>As an investor, that would be insane!</a:t>
            </a:r>
          </a:p>
          <a:p>
            <a:endParaRPr lang="en-US" dirty="0"/>
          </a:p>
        </p:txBody>
      </p:sp>
      <p:sp>
        <p:nvSpPr>
          <p:cNvPr id="3" name="Title 2"/>
          <p:cNvSpPr>
            <a:spLocks noGrp="1"/>
          </p:cNvSpPr>
          <p:nvPr>
            <p:ph type="title"/>
          </p:nvPr>
        </p:nvSpPr>
        <p:spPr/>
        <p:txBody>
          <a:bodyPr/>
          <a:lstStyle/>
          <a:p>
            <a:r>
              <a:rPr lang="en-US" dirty="0" smtClean="0"/>
              <a:t> </a:t>
            </a:r>
            <a:endParaRPr lang="en-US" dirty="0"/>
          </a:p>
        </p:txBody>
      </p:sp>
      <p:sp>
        <p:nvSpPr>
          <p:cNvPr id="5" name="Rectangle 4"/>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6" name="Slide Number Placeholder 5"/>
          <p:cNvSpPr>
            <a:spLocks noGrp="1"/>
          </p:cNvSpPr>
          <p:nvPr>
            <p:ph type="sldNum" sz="quarter" idx="12"/>
          </p:nvPr>
        </p:nvSpPr>
        <p:spPr>
          <a:xfrm>
            <a:off x="8458200" y="6407944"/>
            <a:ext cx="554832" cy="365125"/>
          </a:xfrm>
        </p:spPr>
        <p:txBody>
          <a:bodyPr/>
          <a:lstStyle/>
          <a:p>
            <a:fld id="{22355311-62E5-4A26-BBA8-8BE5EC55C6ED}" type="slidenum">
              <a:rPr lang="en-US" smtClean="0"/>
              <a:pPr/>
              <a:t>198</a:t>
            </a:fld>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lnSpc>
                <a:spcPct val="150000"/>
              </a:lnSpc>
            </a:pPr>
            <a:r>
              <a:rPr lang="en-US" sz="3600" dirty="0" smtClean="0"/>
              <a:t>You never hire anyone if you don’t think you can make you money. </a:t>
            </a:r>
          </a:p>
          <a:p>
            <a:endParaRPr lang="en-US" dirty="0" smtClean="0"/>
          </a:p>
        </p:txBody>
      </p:sp>
      <p:sp>
        <p:nvSpPr>
          <p:cNvPr id="3" name="Title 2"/>
          <p:cNvSpPr>
            <a:spLocks noGrp="1"/>
          </p:cNvSpPr>
          <p:nvPr>
            <p:ph type="title"/>
          </p:nvPr>
        </p:nvSpPr>
        <p:spPr/>
        <p:txBody>
          <a:bodyPr/>
          <a:lstStyle/>
          <a:p>
            <a:r>
              <a:rPr lang="en-US" dirty="0" smtClean="0"/>
              <a:t> </a:t>
            </a:r>
            <a:endParaRPr lang="en-US" dirty="0"/>
          </a:p>
        </p:txBody>
      </p:sp>
      <p:sp>
        <p:nvSpPr>
          <p:cNvPr id="5" name="Rectangle 4"/>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6" name="Slide Number Placeholder 5"/>
          <p:cNvSpPr>
            <a:spLocks noGrp="1"/>
          </p:cNvSpPr>
          <p:nvPr>
            <p:ph type="sldNum" sz="quarter" idx="12"/>
          </p:nvPr>
        </p:nvSpPr>
        <p:spPr>
          <a:xfrm>
            <a:off x="8382000" y="6407944"/>
            <a:ext cx="631032" cy="365125"/>
          </a:xfrm>
        </p:spPr>
        <p:txBody>
          <a:bodyPr/>
          <a:lstStyle/>
          <a:p>
            <a:fld id="{22355311-62E5-4A26-BBA8-8BE5EC55C6ED}" type="slidenum">
              <a:rPr lang="en-US" smtClean="0"/>
              <a:pPr/>
              <a:t>199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029200"/>
          </a:xfrm>
        </p:spPr>
        <p:txBody>
          <a:bodyPr>
            <a:normAutofit/>
          </a:bodyPr>
          <a:lstStyle/>
          <a:p>
            <a:pPr>
              <a:buNone/>
            </a:pPr>
            <a:r>
              <a:rPr lang="en-US" sz="3400" b="1" u="sng" dirty="0" smtClean="0">
                <a:solidFill>
                  <a:srgbClr val="FF0000"/>
                </a:solidFill>
              </a:rPr>
              <a:t>An Article Got My Attention</a:t>
            </a:r>
            <a:r>
              <a:rPr lang="en-US" sz="3400" dirty="0" smtClean="0">
                <a:solidFill>
                  <a:srgbClr val="FF0000"/>
                </a:solidFill>
              </a:rPr>
              <a:t>:</a:t>
            </a:r>
          </a:p>
          <a:p>
            <a:pPr>
              <a:buNone/>
            </a:pPr>
            <a:endParaRPr lang="en-US" dirty="0" smtClean="0"/>
          </a:p>
          <a:p>
            <a:r>
              <a:rPr lang="en-US" dirty="0" smtClean="0">
                <a:latin typeface="+mj-lt"/>
                <a:cs typeface="Times New Roman" pitchFamily="18" charset="0"/>
              </a:rPr>
              <a:t>Why do people fail to recognize the obvious?</a:t>
            </a:r>
          </a:p>
          <a:p>
            <a:r>
              <a:rPr lang="en-US" dirty="0" smtClean="0">
                <a:latin typeface="+mj-lt"/>
                <a:cs typeface="Times New Roman" pitchFamily="18" charset="0"/>
              </a:rPr>
              <a:t> Professor Dunning at Cornell found that most “incompetent” people did NOT know they are incompetent! </a:t>
            </a:r>
          </a:p>
          <a:p>
            <a:r>
              <a:rPr lang="en-US" dirty="0" smtClean="0">
                <a:latin typeface="+mj-lt"/>
                <a:cs typeface="Times New Roman" pitchFamily="18" charset="0"/>
              </a:rPr>
              <a:t>Reasons:</a:t>
            </a:r>
          </a:p>
          <a:p>
            <a:pPr lvl="1"/>
            <a:r>
              <a:rPr lang="en-US" dirty="0" smtClean="0">
                <a:latin typeface="+mj-lt"/>
                <a:cs typeface="Times New Roman" pitchFamily="18" charset="0"/>
              </a:rPr>
              <a:t>The ignorant tend to be blissfully self-assured</a:t>
            </a:r>
          </a:p>
          <a:p>
            <a:pPr lvl="1"/>
            <a:r>
              <a:rPr lang="en-US" dirty="0" smtClean="0">
                <a:latin typeface="+mj-lt"/>
                <a:cs typeface="Times New Roman" pitchFamily="18" charset="0"/>
              </a:rPr>
              <a:t>The skills required for competency often are the same Skills necessary to recognize </a:t>
            </a:r>
            <a:r>
              <a:rPr lang="en-US" dirty="0">
                <a:latin typeface="+mj-lt"/>
                <a:cs typeface="Times New Roman" pitchFamily="18" charset="0"/>
              </a:rPr>
              <a:t>c</a:t>
            </a:r>
            <a:r>
              <a:rPr lang="en-US" dirty="0" smtClean="0">
                <a:latin typeface="+mj-lt"/>
                <a:cs typeface="Times New Roman" pitchFamily="18" charset="0"/>
              </a:rPr>
              <a:t>ompetency.</a:t>
            </a:r>
          </a:p>
        </p:txBody>
      </p:sp>
      <p:sp>
        <p:nvSpPr>
          <p:cNvPr id="4" name="Slide Number Placeholder 3"/>
          <p:cNvSpPr>
            <a:spLocks noGrp="1"/>
          </p:cNvSpPr>
          <p:nvPr>
            <p:ph type="sldNum" sz="quarter" idx="12"/>
          </p:nvPr>
        </p:nvSpPr>
        <p:spPr/>
        <p:txBody>
          <a:bodyPr/>
          <a:lstStyle/>
          <a:p>
            <a:fld id="{F0926855-8391-4251-BB9B-7018D126B371}" type="slidenum">
              <a:rPr lang="en-US" smtClean="0"/>
              <a:pPr/>
              <a:t>2</a:t>
            </a:fld>
            <a:endParaRPr lang="en-US" dirty="0"/>
          </a:p>
        </p:txBody>
      </p:sp>
      <p:sp>
        <p:nvSpPr>
          <p:cNvPr id="2" name="Title 1"/>
          <p:cNvSpPr>
            <a:spLocks noGrp="1"/>
          </p:cNvSpPr>
          <p:nvPr>
            <p:ph type="title"/>
          </p:nvPr>
        </p:nvSpPr>
        <p:spPr/>
        <p:txBody>
          <a:bodyPr>
            <a:normAutofit/>
          </a:bodyPr>
          <a:lstStyle/>
          <a:p>
            <a:pPr algn="ctr"/>
            <a:r>
              <a:rPr lang="en-US" dirty="0" smtClean="0">
                <a:latin typeface="+mn-lt"/>
              </a:rPr>
              <a:t>When Worlds Collide!</a:t>
            </a:r>
            <a:endParaRPr lang="en-US" dirty="0">
              <a:latin typeface="+mn-lt"/>
            </a:endParaRPr>
          </a:p>
        </p:txBody>
      </p:sp>
      <p:pic>
        <p:nvPicPr>
          <p:cNvPr id="5" name="Content Placeholder 4" descr="Abraham_logo_05.jpg"/>
          <p:cNvPicPr>
            <a:picLocks noChangeAspect="1"/>
          </p:cNvPicPr>
          <p:nvPr/>
        </p:nvPicPr>
        <p:blipFill>
          <a:blip r:embed="rId3"/>
          <a:stretch>
            <a:fillRect/>
          </a:stretch>
        </p:blipFill>
        <p:spPr>
          <a:xfrm>
            <a:off x="8201127" y="5867400"/>
            <a:ext cx="539550" cy="56997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5092891"/>
          </a:xfrm>
        </p:spPr>
        <p:txBody>
          <a:bodyPr>
            <a:normAutofit/>
          </a:bodyPr>
          <a:lstStyle/>
          <a:p>
            <a:endParaRPr lang="en-US" sz="2600" dirty="0" smtClean="0"/>
          </a:p>
          <a:p>
            <a:r>
              <a:rPr lang="en-US" sz="3200" dirty="0" smtClean="0"/>
              <a:t>I want to spotlight both elements</a:t>
            </a:r>
          </a:p>
          <a:p>
            <a:pPr lvl="1"/>
            <a:r>
              <a:rPr lang="en-US" sz="2600" dirty="0"/>
              <a:t>T</a:t>
            </a:r>
            <a:r>
              <a:rPr lang="en-US" sz="2600" dirty="0" smtClean="0"/>
              <a:t>o provoke your deepest thinking about </a:t>
            </a:r>
            <a:r>
              <a:rPr lang="en-US" sz="2600" b="1" dirty="0" smtClean="0"/>
              <a:t>how to harness the maximum advantage you possibly can in whatever purpose brings you to this room today</a:t>
            </a:r>
            <a:endParaRPr lang="en-US" sz="2600" dirty="0"/>
          </a:p>
          <a:p>
            <a:pPr lvl="1"/>
            <a:r>
              <a:rPr lang="en-US" sz="2600" dirty="0" smtClean="0"/>
              <a:t>And to use that to create the most successful outcome you’re charged with achieving</a:t>
            </a:r>
          </a:p>
          <a:p>
            <a:pPr lvl="2"/>
            <a:r>
              <a:rPr lang="en-US" sz="2000" dirty="0" smtClean="0"/>
              <a:t> </a:t>
            </a:r>
            <a:r>
              <a:rPr lang="en-US" sz="2400" dirty="0"/>
              <a:t>B</a:t>
            </a:r>
            <a:r>
              <a:rPr lang="en-US" sz="2400" dirty="0" smtClean="0"/>
              <a:t>e your platform business, consultant, broker dealer, sophisticated investor or  a fundraising focused business or project!.</a:t>
            </a:r>
          </a:p>
          <a:p>
            <a:endParaRPr lang="en-US" sz="3600" dirty="0" smtClean="0"/>
          </a:p>
          <a:p>
            <a:pPr>
              <a:buNone/>
            </a:pPr>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The Positive and the Negative</a:t>
            </a:r>
            <a:br>
              <a:rPr lang="en-US" dirty="0" smtClean="0"/>
            </a:b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20</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3600" dirty="0" smtClean="0"/>
              <a:t>Two ways to enhance returns:</a:t>
            </a:r>
          </a:p>
          <a:p>
            <a:pPr>
              <a:lnSpc>
                <a:spcPct val="150000"/>
              </a:lnSpc>
            </a:pPr>
            <a:endParaRPr lang="en-US" sz="800" dirty="0" smtClean="0"/>
          </a:p>
          <a:p>
            <a:pPr marL="624078" indent="-514350">
              <a:lnSpc>
                <a:spcPct val="150000"/>
              </a:lnSpc>
              <a:buFont typeface="+mj-lt"/>
              <a:buAutoNum type="arabicPeriod"/>
            </a:pPr>
            <a:r>
              <a:rPr lang="en-US" sz="3600" dirty="0" smtClean="0"/>
              <a:t>Make new investments.</a:t>
            </a:r>
          </a:p>
          <a:p>
            <a:pPr marL="624078" indent="-514350">
              <a:lnSpc>
                <a:spcPct val="150000"/>
              </a:lnSpc>
              <a:buFont typeface="+mj-lt"/>
              <a:buAutoNum type="arabicPeriod"/>
            </a:pPr>
            <a:r>
              <a:rPr lang="en-US" sz="3600" dirty="0" smtClean="0"/>
              <a:t>Maximize return on existing investments.</a:t>
            </a:r>
            <a:endParaRPr lang="en-US" sz="3600" dirty="0"/>
          </a:p>
        </p:txBody>
      </p:sp>
      <p:sp>
        <p:nvSpPr>
          <p:cNvPr id="3" name="Title 2"/>
          <p:cNvSpPr>
            <a:spLocks noGrp="1"/>
          </p:cNvSpPr>
          <p:nvPr>
            <p:ph type="title"/>
          </p:nvPr>
        </p:nvSpPr>
        <p:spPr/>
        <p:txBody>
          <a:bodyPr/>
          <a:lstStyle/>
          <a:p>
            <a:pPr algn="ctr"/>
            <a:r>
              <a:rPr lang="en-US" dirty="0" smtClean="0"/>
              <a:t> Enhancing Your Return</a:t>
            </a:r>
            <a:endParaRPr lang="en-US" dirty="0"/>
          </a:p>
        </p:txBody>
      </p:sp>
      <p:sp>
        <p:nvSpPr>
          <p:cNvPr id="5" name="Rectangle 4"/>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6" name="Slide Number Placeholder 5"/>
          <p:cNvSpPr>
            <a:spLocks noGrp="1"/>
          </p:cNvSpPr>
          <p:nvPr>
            <p:ph type="sldNum" sz="quarter" idx="12"/>
          </p:nvPr>
        </p:nvSpPr>
        <p:spPr>
          <a:xfrm>
            <a:off x="8382000" y="6407944"/>
            <a:ext cx="631032" cy="365125"/>
          </a:xfrm>
        </p:spPr>
        <p:txBody>
          <a:bodyPr/>
          <a:lstStyle/>
          <a:p>
            <a:fld id="{22355311-62E5-4A26-BBA8-8BE5EC55C6ED}" type="slidenum">
              <a:rPr lang="en-US" smtClean="0"/>
              <a:pPr/>
              <a:t>200</a:t>
            </a:fld>
            <a:endParaRPr 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3600" dirty="0" smtClean="0"/>
              <a:t>Deploy new risk capital (increase my principal).</a:t>
            </a:r>
          </a:p>
          <a:p>
            <a:pPr>
              <a:lnSpc>
                <a:spcPct val="150000"/>
              </a:lnSpc>
            </a:pPr>
            <a:r>
              <a:rPr lang="en-US" sz="3600" b="1" dirty="0" smtClean="0"/>
              <a:t>Find ways to maximize the yield on the capital that I’ve already deployed. </a:t>
            </a:r>
          </a:p>
        </p:txBody>
      </p:sp>
      <p:sp>
        <p:nvSpPr>
          <p:cNvPr id="3" name="Title 2"/>
          <p:cNvSpPr>
            <a:spLocks noGrp="1"/>
          </p:cNvSpPr>
          <p:nvPr>
            <p:ph type="title"/>
          </p:nvPr>
        </p:nvSpPr>
        <p:spPr/>
        <p:txBody>
          <a:bodyPr>
            <a:normAutofit fontScale="90000"/>
          </a:bodyPr>
          <a:lstStyle/>
          <a:p>
            <a:pPr algn="ctr"/>
            <a:r>
              <a:rPr lang="en-US" dirty="0" smtClean="0"/>
              <a:t>How do You Enhance Your Return?</a:t>
            </a:r>
            <a:endParaRPr lang="en-US" dirty="0"/>
          </a:p>
        </p:txBody>
      </p:sp>
      <p:sp>
        <p:nvSpPr>
          <p:cNvPr id="5" name="Rectangle 4"/>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6" name="Slide Number Placeholder 5"/>
          <p:cNvSpPr>
            <a:spLocks noGrp="1"/>
          </p:cNvSpPr>
          <p:nvPr>
            <p:ph type="sldNum" sz="quarter" idx="12"/>
          </p:nvPr>
        </p:nvSpPr>
        <p:spPr>
          <a:xfrm>
            <a:off x="8534400" y="6407944"/>
            <a:ext cx="478632" cy="365125"/>
          </a:xfrm>
        </p:spPr>
        <p:txBody>
          <a:bodyPr/>
          <a:lstStyle/>
          <a:p>
            <a:fld id="{22355311-62E5-4A26-BBA8-8BE5EC55C6ED}" type="slidenum">
              <a:rPr lang="en-US" smtClean="0"/>
              <a:pPr/>
              <a:t>201</a:t>
            </a:fld>
            <a:endParaRPr 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r>
              <a:rPr lang="en-US" sz="3600" dirty="0" smtClean="0"/>
              <a:t>Example: You can add 20 more salespeople …</a:t>
            </a:r>
          </a:p>
          <a:p>
            <a:endParaRPr lang="en-US" sz="3600" dirty="0" smtClean="0"/>
          </a:p>
          <a:p>
            <a:pPr algn="ctr">
              <a:buNone/>
            </a:pPr>
            <a:r>
              <a:rPr lang="en-US" sz="3600" u="sng" dirty="0" smtClean="0"/>
              <a:t>OR</a:t>
            </a:r>
          </a:p>
          <a:p>
            <a:endParaRPr lang="en-US" sz="3600" dirty="0" smtClean="0"/>
          </a:p>
          <a:p>
            <a:r>
              <a:rPr lang="en-US" sz="3600" b="1" dirty="0" smtClean="0"/>
              <a:t>You can find ways to get more productivity out of the people you already hired.</a:t>
            </a:r>
          </a:p>
          <a:p>
            <a:endParaRPr lang="en-US" dirty="0" smtClean="0"/>
          </a:p>
        </p:txBody>
      </p:sp>
      <p:sp>
        <p:nvSpPr>
          <p:cNvPr id="3" name="Title 2"/>
          <p:cNvSpPr>
            <a:spLocks noGrp="1"/>
          </p:cNvSpPr>
          <p:nvPr>
            <p:ph type="title"/>
          </p:nvPr>
        </p:nvSpPr>
        <p:spPr/>
        <p:txBody>
          <a:bodyPr/>
          <a:lstStyle/>
          <a:p>
            <a:r>
              <a:rPr lang="en-US" dirty="0" smtClean="0"/>
              <a:t> </a:t>
            </a:r>
            <a:endParaRPr lang="en-US" dirty="0"/>
          </a:p>
        </p:txBody>
      </p:sp>
      <p:sp>
        <p:nvSpPr>
          <p:cNvPr id="5" name="Rectangle 4"/>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6" name="Slide Number Placeholder 5"/>
          <p:cNvSpPr>
            <a:spLocks noGrp="1"/>
          </p:cNvSpPr>
          <p:nvPr>
            <p:ph type="sldNum" sz="quarter" idx="12"/>
          </p:nvPr>
        </p:nvSpPr>
        <p:spPr>
          <a:xfrm>
            <a:off x="8534400" y="6407944"/>
            <a:ext cx="478632" cy="365125"/>
          </a:xfrm>
        </p:spPr>
        <p:txBody>
          <a:bodyPr/>
          <a:lstStyle/>
          <a:p>
            <a:fld id="{22355311-62E5-4A26-BBA8-8BE5EC55C6ED}" type="slidenum">
              <a:rPr lang="en-US" smtClean="0"/>
              <a:pPr/>
              <a:t>202</a:t>
            </a:fld>
            <a:endParaRPr lang="en-US"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lstStyle/>
          <a:p>
            <a:pPr>
              <a:lnSpc>
                <a:spcPct val="150000"/>
              </a:lnSpc>
            </a:pPr>
            <a:r>
              <a:rPr lang="en-US" sz="3600" dirty="0" smtClean="0"/>
              <a:t>That’s really where most of this process and discussion will focus – leveraging the geometry of your business.</a:t>
            </a:r>
          </a:p>
          <a:p>
            <a:endParaRPr lang="en-US" dirty="0"/>
          </a:p>
        </p:txBody>
      </p:sp>
      <p:sp>
        <p:nvSpPr>
          <p:cNvPr id="3" name="Title 2"/>
          <p:cNvSpPr>
            <a:spLocks noGrp="1"/>
          </p:cNvSpPr>
          <p:nvPr>
            <p:ph type="title"/>
          </p:nvPr>
        </p:nvSpPr>
        <p:spPr/>
        <p:txBody>
          <a:bodyPr/>
          <a:lstStyle/>
          <a:p>
            <a:r>
              <a:rPr lang="en-US" dirty="0" smtClean="0"/>
              <a:t> </a:t>
            </a:r>
            <a:endParaRPr lang="en-US" dirty="0"/>
          </a:p>
        </p:txBody>
      </p:sp>
      <p:sp>
        <p:nvSpPr>
          <p:cNvPr id="5" name="Rectangle 4"/>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6" name="Slide Number Placeholder 5"/>
          <p:cNvSpPr>
            <a:spLocks noGrp="1"/>
          </p:cNvSpPr>
          <p:nvPr>
            <p:ph type="sldNum" sz="quarter" idx="12"/>
          </p:nvPr>
        </p:nvSpPr>
        <p:spPr>
          <a:xfrm>
            <a:off x="8458200" y="6407944"/>
            <a:ext cx="554832" cy="365125"/>
          </a:xfrm>
        </p:spPr>
        <p:txBody>
          <a:bodyPr/>
          <a:lstStyle/>
          <a:p>
            <a:fld id="{22355311-62E5-4A26-BBA8-8BE5EC55C6ED}" type="slidenum">
              <a:rPr lang="en-US" smtClean="0"/>
              <a:pPr/>
              <a:t>203</a:t>
            </a:fld>
            <a:endParaRPr lang="en-U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457200"/>
            <a:ext cx="8534400" cy="5867400"/>
          </a:xfrm>
        </p:spPr>
        <p:txBody>
          <a:bodyPr>
            <a:normAutofit/>
          </a:bodyPr>
          <a:lstStyle/>
          <a:p>
            <a:pPr algn="ctr">
              <a:lnSpc>
                <a:spcPct val="150000"/>
              </a:lnSpc>
            </a:pPr>
            <a:r>
              <a:rPr lang="en-US" sz="3600" dirty="0" smtClean="0"/>
              <a:t>It’s very simple to understand intellectually – that putting into practice in your business takes a discipline/operating/ implementation/ execution strategy.</a:t>
            </a:r>
            <a:endParaRPr lang="en-US" sz="3600" dirty="0"/>
          </a:p>
        </p:txBody>
      </p:sp>
      <p:sp>
        <p:nvSpPr>
          <p:cNvPr id="3" name="Title 2"/>
          <p:cNvSpPr>
            <a:spLocks noGrp="1"/>
          </p:cNvSpPr>
          <p:nvPr>
            <p:ph type="title"/>
          </p:nvPr>
        </p:nvSpPr>
        <p:spPr/>
        <p:txBody>
          <a:bodyPr/>
          <a:lstStyle/>
          <a:p>
            <a:r>
              <a:rPr lang="en-US" dirty="0" smtClean="0"/>
              <a:t> </a:t>
            </a:r>
            <a:endParaRPr lang="en-US" dirty="0"/>
          </a:p>
        </p:txBody>
      </p:sp>
      <p:sp>
        <p:nvSpPr>
          <p:cNvPr id="5" name="Rectangle 4"/>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6" name="Slide Number Placeholder 5"/>
          <p:cNvSpPr>
            <a:spLocks noGrp="1"/>
          </p:cNvSpPr>
          <p:nvPr>
            <p:ph type="sldNum" sz="quarter" idx="12"/>
          </p:nvPr>
        </p:nvSpPr>
        <p:spPr>
          <a:xfrm>
            <a:off x="8534400" y="6407944"/>
            <a:ext cx="478632" cy="365125"/>
          </a:xfrm>
        </p:spPr>
        <p:txBody>
          <a:bodyPr/>
          <a:lstStyle/>
          <a:p>
            <a:fld id="{22355311-62E5-4A26-BBA8-8BE5EC55C6ED}" type="slidenum">
              <a:rPr lang="en-US" smtClean="0"/>
              <a:pPr/>
              <a:t>204</a:t>
            </a:fld>
            <a:endParaRPr 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843272"/>
          </a:xfrm>
        </p:spPr>
        <p:txBody>
          <a:bodyPr>
            <a:normAutofit/>
          </a:bodyPr>
          <a:lstStyle/>
          <a:p>
            <a:pPr>
              <a:lnSpc>
                <a:spcPct val="150000"/>
              </a:lnSpc>
            </a:pPr>
            <a:endParaRPr lang="en-US" sz="800" dirty="0" smtClean="0"/>
          </a:p>
          <a:p>
            <a:pPr>
              <a:lnSpc>
                <a:spcPct val="150000"/>
              </a:lnSpc>
            </a:pPr>
            <a:r>
              <a:rPr lang="en-US" sz="3600" dirty="0" smtClean="0"/>
              <a:t>Find it in 3 ways/forms:</a:t>
            </a:r>
          </a:p>
          <a:p>
            <a:pPr>
              <a:lnSpc>
                <a:spcPct val="150000"/>
              </a:lnSpc>
            </a:pPr>
            <a:endParaRPr lang="en-US" sz="1000" dirty="0" smtClean="0"/>
          </a:p>
          <a:p>
            <a:pPr marL="624078" indent="-514350">
              <a:lnSpc>
                <a:spcPct val="150000"/>
              </a:lnSpc>
              <a:buFont typeface="+mj-lt"/>
              <a:buAutoNum type="arabicPeriod"/>
            </a:pPr>
            <a:r>
              <a:rPr lang="en-US" sz="3600" dirty="0" smtClean="0"/>
              <a:t>Capital reallocation gains</a:t>
            </a:r>
          </a:p>
          <a:p>
            <a:pPr marL="624078" indent="-514350">
              <a:lnSpc>
                <a:spcPct val="150000"/>
              </a:lnSpc>
              <a:buFont typeface="+mj-lt"/>
              <a:buAutoNum type="arabicPeriod"/>
            </a:pPr>
            <a:r>
              <a:rPr lang="en-US" sz="3600" dirty="0" smtClean="0"/>
              <a:t>Process improvements</a:t>
            </a:r>
          </a:p>
          <a:p>
            <a:pPr marL="624078" indent="-514350">
              <a:lnSpc>
                <a:spcPct val="150000"/>
              </a:lnSpc>
              <a:buFont typeface="+mj-lt"/>
              <a:buAutoNum type="arabicPeriod"/>
            </a:pPr>
            <a:r>
              <a:rPr lang="en-US" sz="3600" dirty="0" smtClean="0"/>
              <a:t>Multiple expansion</a:t>
            </a:r>
            <a:endParaRPr lang="en-US" sz="3600" dirty="0"/>
          </a:p>
        </p:txBody>
      </p:sp>
      <p:sp>
        <p:nvSpPr>
          <p:cNvPr id="3" name="Title 2"/>
          <p:cNvSpPr>
            <a:spLocks noGrp="1"/>
          </p:cNvSpPr>
          <p:nvPr>
            <p:ph type="title"/>
          </p:nvPr>
        </p:nvSpPr>
        <p:spPr/>
        <p:txBody>
          <a:bodyPr>
            <a:normAutofit fontScale="90000"/>
          </a:bodyPr>
          <a:lstStyle/>
          <a:p>
            <a:pPr algn="ctr"/>
            <a:r>
              <a:rPr lang="en-US" u="sng" dirty="0" smtClean="0"/>
              <a:t>Let’s Look at Latent Enterprise Value – Yes, the Cost</a:t>
            </a:r>
            <a:endParaRPr lang="en-US" u="sng"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22355311-62E5-4A26-BBA8-8BE5EC55C6ED}" type="slidenum">
              <a:rPr lang="en-US" smtClean="0"/>
              <a:pPr/>
              <a:t>205</a:t>
            </a:fld>
            <a:endParaRPr lang="en-US"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867400"/>
          </a:xfrm>
        </p:spPr>
        <p:txBody>
          <a:bodyPr>
            <a:normAutofit fontScale="92500" lnSpcReduction="20000"/>
          </a:bodyPr>
          <a:lstStyle/>
          <a:p>
            <a:pPr algn="ctr">
              <a:lnSpc>
                <a:spcPct val="150000"/>
              </a:lnSpc>
            </a:pPr>
            <a:endParaRPr lang="en-US" sz="3600" dirty="0" smtClean="0"/>
          </a:p>
          <a:p>
            <a:pPr marL="852678" indent="-742950">
              <a:lnSpc>
                <a:spcPct val="150000"/>
              </a:lnSpc>
              <a:buFont typeface="+mj-lt"/>
              <a:buAutoNum type="arabicPeriod"/>
            </a:pPr>
            <a:r>
              <a:rPr lang="en-US" sz="3600" dirty="0" smtClean="0"/>
              <a:t>When you reallocate capital, you have to measure relative performance of the current process there. </a:t>
            </a:r>
          </a:p>
          <a:p>
            <a:pPr marL="852678" indent="-742950">
              <a:lnSpc>
                <a:spcPct val="150000"/>
              </a:lnSpc>
              <a:buFont typeface="+mj-lt"/>
              <a:buAutoNum type="arabicPeriod"/>
            </a:pPr>
            <a:endParaRPr lang="en-US" sz="900" dirty="0" smtClean="0"/>
          </a:p>
          <a:p>
            <a:pPr marL="852678" indent="-742950">
              <a:lnSpc>
                <a:spcPct val="150000"/>
              </a:lnSpc>
              <a:buFont typeface="+mj-lt"/>
              <a:buAutoNum type="arabicPeriod"/>
            </a:pPr>
            <a:r>
              <a:rPr lang="en-US" sz="3600" dirty="0" smtClean="0"/>
              <a:t>The higher yielding processes pragmatically get more capital to allocation. </a:t>
            </a:r>
            <a:endParaRPr lang="en-US" sz="3600" dirty="0"/>
          </a:p>
        </p:txBody>
      </p:sp>
      <p:sp>
        <p:nvSpPr>
          <p:cNvPr id="3" name="Title 2"/>
          <p:cNvSpPr>
            <a:spLocks noGrp="1"/>
          </p:cNvSpPr>
          <p:nvPr>
            <p:ph type="title"/>
          </p:nvPr>
        </p:nvSpPr>
        <p:spPr>
          <a:xfrm>
            <a:off x="457200" y="274638"/>
            <a:ext cx="8229600" cy="792162"/>
          </a:xfrm>
        </p:spPr>
        <p:txBody>
          <a:bodyPr/>
          <a:lstStyle/>
          <a:p>
            <a:pPr algn="ctr"/>
            <a:r>
              <a:rPr lang="en-US" u="sng" dirty="0" smtClean="0"/>
              <a:t> Capital Reallocation</a:t>
            </a:r>
            <a:endParaRPr lang="en-US" u="sng"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382000" y="6407944"/>
            <a:ext cx="631032" cy="365125"/>
          </a:xfrm>
        </p:spPr>
        <p:txBody>
          <a:bodyPr/>
          <a:lstStyle/>
          <a:p>
            <a:fld id="{22355311-62E5-4A26-BBA8-8BE5EC55C6ED}" type="slidenum">
              <a:rPr lang="en-US" smtClean="0"/>
              <a:pPr/>
              <a:t>206</a:t>
            </a:fld>
            <a:endParaRPr lang="en-US"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endParaRPr lang="en-US" sz="800" dirty="0" smtClean="0"/>
          </a:p>
          <a:p>
            <a:pPr marL="624078" indent="-514350">
              <a:lnSpc>
                <a:spcPct val="150000"/>
              </a:lnSpc>
              <a:buFont typeface="+mj-lt"/>
              <a:buAutoNum type="arabicPeriod"/>
            </a:pPr>
            <a:r>
              <a:rPr lang="en-US" sz="3600" dirty="0" smtClean="0"/>
              <a:t>Customer/Client Lifetime Value </a:t>
            </a:r>
          </a:p>
          <a:p>
            <a:pPr marL="880110" lvl="1" indent="-514350">
              <a:lnSpc>
                <a:spcPct val="150000"/>
              </a:lnSpc>
              <a:buFont typeface="+mj-lt"/>
              <a:buAutoNum type="alphaLcParenR"/>
            </a:pPr>
            <a:r>
              <a:rPr lang="en-US" sz="2800" dirty="0" smtClean="0"/>
              <a:t>I.e.: Average order size/frequency/gross profit</a:t>
            </a:r>
          </a:p>
          <a:p>
            <a:pPr marL="624078" indent="-514350">
              <a:lnSpc>
                <a:spcPct val="150000"/>
              </a:lnSpc>
              <a:buFont typeface="+mj-lt"/>
              <a:buAutoNum type="arabicPeriod"/>
            </a:pPr>
            <a:endParaRPr lang="en-US" sz="1400" dirty="0" smtClean="0"/>
          </a:p>
          <a:p>
            <a:pPr marL="624078" indent="-514350">
              <a:lnSpc>
                <a:spcPct val="150000"/>
              </a:lnSpc>
              <a:buFont typeface="+mj-lt"/>
              <a:buAutoNum type="arabicPeriod"/>
            </a:pPr>
            <a:r>
              <a:rPr lang="en-US" sz="3600" dirty="0" smtClean="0"/>
              <a:t>Customer Acquisition Cost</a:t>
            </a:r>
          </a:p>
        </p:txBody>
      </p:sp>
      <p:sp>
        <p:nvSpPr>
          <p:cNvPr id="3" name="Title 2"/>
          <p:cNvSpPr>
            <a:spLocks noGrp="1"/>
          </p:cNvSpPr>
          <p:nvPr>
            <p:ph type="title"/>
          </p:nvPr>
        </p:nvSpPr>
        <p:spPr/>
        <p:txBody>
          <a:bodyPr>
            <a:normAutofit fontScale="90000"/>
          </a:bodyPr>
          <a:lstStyle/>
          <a:p>
            <a:pPr algn="ctr"/>
            <a:r>
              <a:rPr lang="en-US" dirty="0" smtClean="0"/>
              <a:t>The Numbers You Constantly Monitor are…</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382000" y="6407944"/>
            <a:ext cx="631032" cy="365125"/>
          </a:xfrm>
        </p:spPr>
        <p:txBody>
          <a:bodyPr/>
          <a:lstStyle/>
          <a:p>
            <a:fld id="{22355311-62E5-4A26-BBA8-8BE5EC55C6ED}" type="slidenum">
              <a:rPr lang="en-US" smtClean="0"/>
              <a:pPr/>
              <a:t>207</a:t>
            </a:fld>
            <a:endParaRPr 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a:bodyPr>
          <a:lstStyle/>
          <a:p>
            <a:pPr algn="ctr">
              <a:lnSpc>
                <a:spcPct val="150000"/>
              </a:lnSpc>
            </a:pPr>
            <a:r>
              <a:rPr lang="en-US" sz="3600" dirty="0" smtClean="0"/>
              <a:t>Remember, higher-yielding processes get more capital.</a:t>
            </a:r>
          </a:p>
          <a:p>
            <a:pPr algn="ctr">
              <a:lnSpc>
                <a:spcPct val="150000"/>
              </a:lnSpc>
            </a:pPr>
            <a:endParaRPr lang="en-US" sz="800" dirty="0" smtClean="0"/>
          </a:p>
          <a:p>
            <a:pPr algn="ctr">
              <a:lnSpc>
                <a:spcPct val="150000"/>
              </a:lnSpc>
            </a:pPr>
            <a:r>
              <a:rPr lang="en-US" sz="3600" dirty="0" smtClean="0"/>
              <a:t>Lower-yielding processes don’t – unless…</a:t>
            </a:r>
            <a:endParaRPr lang="en-US" sz="3600" dirty="0"/>
          </a:p>
        </p:txBody>
      </p:sp>
      <p:sp>
        <p:nvSpPr>
          <p:cNvPr id="3" name="Title 2"/>
          <p:cNvSpPr>
            <a:spLocks noGrp="1"/>
          </p:cNvSpPr>
          <p:nvPr>
            <p:ph type="title"/>
          </p:nvPr>
        </p:nvSpPr>
        <p:spPr/>
        <p:txBody>
          <a:bodyPr/>
          <a:lstStyle/>
          <a:p>
            <a:r>
              <a:rPr lang="en-US" dirty="0" smtClean="0"/>
              <a:t> </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382000" y="6407944"/>
            <a:ext cx="631032" cy="365125"/>
          </a:xfrm>
        </p:spPr>
        <p:txBody>
          <a:bodyPr/>
          <a:lstStyle/>
          <a:p>
            <a:fld id="{22355311-62E5-4A26-BBA8-8BE5EC55C6ED}" type="slidenum">
              <a:rPr lang="en-US" smtClean="0"/>
              <a:pPr/>
              <a:t>208</a:t>
            </a:fld>
            <a:endParaRPr 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lnSpc>
                <a:spcPct val="150000"/>
              </a:lnSpc>
            </a:pPr>
            <a:r>
              <a:rPr lang="en-US" sz="3600" dirty="0" smtClean="0"/>
              <a:t>They have a different strategic purpose and value. </a:t>
            </a:r>
            <a:endParaRPr lang="en-US" sz="3600" dirty="0"/>
          </a:p>
        </p:txBody>
      </p:sp>
      <p:sp>
        <p:nvSpPr>
          <p:cNvPr id="3" name="Title 2"/>
          <p:cNvSpPr>
            <a:spLocks noGrp="1"/>
          </p:cNvSpPr>
          <p:nvPr>
            <p:ph type="title"/>
          </p:nvPr>
        </p:nvSpPr>
        <p:spPr/>
        <p:txBody>
          <a:bodyPr/>
          <a:lstStyle/>
          <a:p>
            <a:r>
              <a:rPr lang="en-US" dirty="0" smtClean="0"/>
              <a:t> </a:t>
            </a:r>
            <a:endParaRPr lang="en-US" dirty="0"/>
          </a:p>
        </p:txBody>
      </p:sp>
      <p:sp>
        <p:nvSpPr>
          <p:cNvPr id="4" name="Rectangle 3"/>
          <p:cNvSpPr/>
          <p:nvPr/>
        </p:nvSpPr>
        <p:spPr>
          <a:xfrm>
            <a:off x="7467600" y="5791200"/>
            <a:ext cx="657552" cy="507831"/>
          </a:xfrm>
          <a:prstGeom prst="rect">
            <a:avLst/>
          </a:prstGeom>
        </p:spPr>
        <p:txBody>
          <a:bodyPr wrap="none">
            <a:spAutoFit/>
          </a:bodyPr>
          <a:lstStyle/>
          <a:p>
            <a:pPr algn="ctr">
              <a:lnSpc>
                <a:spcPct val="150000"/>
              </a:lnSpc>
              <a:buNone/>
            </a:pPr>
            <a:r>
              <a:rPr lang="en-US" dirty="0" smtClean="0"/>
              <a:t>T.O.</a:t>
            </a:r>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22355311-62E5-4A26-BBA8-8BE5EC55C6ED}" type="slidenum">
              <a:rPr lang="en-US" smtClean="0"/>
              <a:pPr/>
              <a:t>209</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5092891"/>
          </a:xfrm>
        </p:spPr>
        <p:txBody>
          <a:bodyPr>
            <a:normAutofit fontScale="92500" lnSpcReduction="10000"/>
          </a:bodyPr>
          <a:lstStyle/>
          <a:p>
            <a:r>
              <a:rPr lang="en-US" sz="3600" dirty="0" smtClean="0"/>
              <a:t>Does the accredited investor </a:t>
            </a:r>
            <a:r>
              <a:rPr lang="en-US" sz="3600" dirty="0"/>
              <a:t>and crowd funding protects the sophisticated investor––gingerly given the social media rapid feedback and reputation assessment–</a:t>
            </a:r>
            <a:r>
              <a:rPr lang="en-US" sz="3600" dirty="0" smtClean="0"/>
              <a:t>–</a:t>
            </a:r>
          </a:p>
          <a:p>
            <a:pPr lvl="1"/>
            <a:r>
              <a:rPr lang="en-US" sz="3200" dirty="0" smtClean="0"/>
              <a:t>Some </a:t>
            </a:r>
            <a:r>
              <a:rPr lang="en-US" sz="3600" dirty="0" smtClean="0"/>
              <a:t>“super optimists” may think so </a:t>
            </a:r>
          </a:p>
          <a:p>
            <a:pPr lvl="1"/>
            <a:r>
              <a:rPr lang="en-US" sz="3600" dirty="0" smtClean="0"/>
              <a:t>But let’s not forget --Bernie </a:t>
            </a:r>
            <a:r>
              <a:rPr lang="en-US" sz="3600" dirty="0" err="1" smtClean="0"/>
              <a:t>Madoff</a:t>
            </a:r>
            <a:r>
              <a:rPr lang="en-US" sz="3600" dirty="0" smtClean="0"/>
              <a:t> dealt almost exclusively with sophisticated investors and institutions.</a:t>
            </a:r>
            <a:endParaRPr lang="en-US" sz="3600" u="sng" dirty="0" smtClean="0">
              <a:solidFill>
                <a:srgbClr val="FF0000"/>
              </a:solidFill>
            </a:endParaRPr>
          </a:p>
          <a:p>
            <a:r>
              <a:rPr lang="en-US" sz="3600" dirty="0" smtClean="0"/>
              <a:t> </a:t>
            </a:r>
          </a:p>
          <a:p>
            <a:endParaRPr lang="en-US" sz="3600" dirty="0" smtClean="0"/>
          </a:p>
          <a:p>
            <a:pPr>
              <a:buNone/>
            </a:pPr>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a:bodyPr>
          <a:lstStyle/>
          <a:p>
            <a:pPr algn="ctr"/>
            <a:r>
              <a:rPr lang="en-US" dirty="0" smtClean="0"/>
              <a:t>Let’s Come Back to Reality</a:t>
            </a: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21</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4525963"/>
          </a:xfrm>
        </p:spPr>
        <p:txBody>
          <a:bodyPr>
            <a:noAutofit/>
          </a:bodyPr>
          <a:lstStyle/>
          <a:p>
            <a:pPr algn="ctr">
              <a:lnSpc>
                <a:spcPct val="150000"/>
              </a:lnSpc>
            </a:pPr>
            <a:r>
              <a:rPr lang="en-US" sz="3200" dirty="0" smtClean="0"/>
              <a:t>Assessing changing market factors</a:t>
            </a:r>
          </a:p>
          <a:p>
            <a:pPr algn="ctr">
              <a:lnSpc>
                <a:spcPct val="150000"/>
              </a:lnSpc>
            </a:pPr>
            <a:r>
              <a:rPr lang="en-US" sz="3200" dirty="0" smtClean="0"/>
              <a:t>Marketing/selling approach </a:t>
            </a:r>
          </a:p>
          <a:p>
            <a:pPr algn="ctr">
              <a:lnSpc>
                <a:spcPct val="150000"/>
              </a:lnSpc>
            </a:pPr>
            <a:r>
              <a:rPr lang="en-US" sz="3200" dirty="0" smtClean="0"/>
              <a:t>Research on market talking/commentary </a:t>
            </a:r>
          </a:p>
          <a:p>
            <a:pPr algn="ctr">
              <a:lnSpc>
                <a:spcPct val="150000"/>
              </a:lnSpc>
            </a:pPr>
            <a:r>
              <a:rPr lang="en-US" sz="3200" dirty="0" smtClean="0"/>
              <a:t>Alternative means</a:t>
            </a:r>
          </a:p>
          <a:p>
            <a:pPr algn="ctr">
              <a:lnSpc>
                <a:spcPct val="150000"/>
              </a:lnSpc>
            </a:pPr>
            <a:r>
              <a:rPr lang="en-US" sz="3200" dirty="0" smtClean="0"/>
              <a:t>Trends</a:t>
            </a:r>
          </a:p>
          <a:p>
            <a:pPr algn="ctr">
              <a:lnSpc>
                <a:spcPct val="150000"/>
              </a:lnSpc>
            </a:pPr>
            <a:r>
              <a:rPr lang="en-US" sz="3200" dirty="0" smtClean="0"/>
              <a:t>Technology </a:t>
            </a:r>
          </a:p>
        </p:txBody>
      </p:sp>
      <p:sp>
        <p:nvSpPr>
          <p:cNvPr id="3" name="Title 2"/>
          <p:cNvSpPr>
            <a:spLocks noGrp="1"/>
          </p:cNvSpPr>
          <p:nvPr>
            <p:ph type="title"/>
          </p:nvPr>
        </p:nvSpPr>
        <p:spPr>
          <a:xfrm>
            <a:off x="457200" y="0"/>
            <a:ext cx="8229600" cy="1143000"/>
          </a:xfrm>
        </p:spPr>
        <p:txBody>
          <a:bodyPr/>
          <a:lstStyle/>
          <a:p>
            <a:pPr algn="ctr"/>
            <a:r>
              <a:rPr lang="en-US" u="sng" dirty="0" smtClean="0"/>
              <a:t>Updating Your Profit Paradigm</a:t>
            </a:r>
            <a:endParaRPr lang="en-US" u="sng"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210</a:t>
            </a:fld>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3200" dirty="0" smtClean="0"/>
              <a:t>Philosophy</a:t>
            </a:r>
          </a:p>
          <a:p>
            <a:pPr>
              <a:lnSpc>
                <a:spcPct val="150000"/>
              </a:lnSpc>
            </a:pPr>
            <a:r>
              <a:rPr lang="en-US" sz="3200" dirty="0" smtClean="0"/>
              <a:t>Strategy</a:t>
            </a:r>
          </a:p>
          <a:p>
            <a:pPr>
              <a:lnSpc>
                <a:spcPct val="150000"/>
              </a:lnSpc>
            </a:pPr>
            <a:r>
              <a:rPr lang="en-US" sz="3200" dirty="0" smtClean="0"/>
              <a:t>Revenue model</a:t>
            </a:r>
          </a:p>
          <a:p>
            <a:pPr>
              <a:lnSpc>
                <a:spcPct val="150000"/>
              </a:lnSpc>
            </a:pPr>
            <a:r>
              <a:rPr lang="en-US" sz="3200" dirty="0" smtClean="0"/>
              <a:t>Competitive advantage</a:t>
            </a:r>
          </a:p>
          <a:p>
            <a:pPr>
              <a:lnSpc>
                <a:spcPct val="150000"/>
              </a:lnSpc>
            </a:pPr>
            <a:r>
              <a:rPr lang="en-US" sz="3200" dirty="0" smtClean="0"/>
              <a:t>Goals</a:t>
            </a:r>
          </a:p>
        </p:txBody>
      </p:sp>
      <p:sp>
        <p:nvSpPr>
          <p:cNvPr id="3" name="Title 2"/>
          <p:cNvSpPr>
            <a:spLocks noGrp="1"/>
          </p:cNvSpPr>
          <p:nvPr>
            <p:ph type="title"/>
          </p:nvPr>
        </p:nvSpPr>
        <p:spPr/>
        <p:txBody>
          <a:bodyPr/>
          <a:lstStyle/>
          <a:p>
            <a:pPr algn="ctr"/>
            <a:r>
              <a:rPr lang="en-US" u="sng" dirty="0" smtClean="0"/>
              <a:t>Updating Your Profit Paradigm</a:t>
            </a:r>
            <a:endParaRPr lang="en-US" u="sng"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211</a:t>
            </a:fld>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4525963"/>
          </a:xfrm>
        </p:spPr>
        <p:txBody>
          <a:bodyPr>
            <a:noAutofit/>
          </a:bodyPr>
          <a:lstStyle/>
          <a:p>
            <a:pPr algn="ctr">
              <a:lnSpc>
                <a:spcPct val="150000"/>
              </a:lnSpc>
            </a:pPr>
            <a:r>
              <a:rPr lang="en-US" sz="3200" dirty="0" smtClean="0"/>
              <a:t>Assessing changing market factors</a:t>
            </a:r>
          </a:p>
          <a:p>
            <a:pPr algn="ctr">
              <a:lnSpc>
                <a:spcPct val="150000"/>
              </a:lnSpc>
            </a:pPr>
            <a:r>
              <a:rPr lang="en-US" sz="3200" dirty="0" smtClean="0"/>
              <a:t>Marketing/selling approach </a:t>
            </a:r>
          </a:p>
          <a:p>
            <a:pPr algn="ctr">
              <a:lnSpc>
                <a:spcPct val="150000"/>
              </a:lnSpc>
            </a:pPr>
            <a:r>
              <a:rPr lang="en-US" sz="3200" dirty="0" smtClean="0"/>
              <a:t>Research on market talking/commentary </a:t>
            </a:r>
          </a:p>
          <a:p>
            <a:pPr algn="ctr">
              <a:lnSpc>
                <a:spcPct val="150000"/>
              </a:lnSpc>
            </a:pPr>
            <a:r>
              <a:rPr lang="en-US" sz="3200" dirty="0" smtClean="0"/>
              <a:t>Alternative means</a:t>
            </a:r>
          </a:p>
          <a:p>
            <a:pPr algn="ctr">
              <a:lnSpc>
                <a:spcPct val="150000"/>
              </a:lnSpc>
            </a:pPr>
            <a:r>
              <a:rPr lang="en-US" sz="3200" dirty="0" smtClean="0"/>
              <a:t>Trends</a:t>
            </a:r>
          </a:p>
          <a:p>
            <a:pPr algn="ctr">
              <a:lnSpc>
                <a:spcPct val="150000"/>
              </a:lnSpc>
            </a:pPr>
            <a:r>
              <a:rPr lang="en-US" sz="3200" dirty="0" smtClean="0"/>
              <a:t>Technology </a:t>
            </a:r>
          </a:p>
        </p:txBody>
      </p:sp>
      <p:sp>
        <p:nvSpPr>
          <p:cNvPr id="3" name="Title 2"/>
          <p:cNvSpPr>
            <a:spLocks noGrp="1"/>
          </p:cNvSpPr>
          <p:nvPr>
            <p:ph type="title"/>
          </p:nvPr>
        </p:nvSpPr>
        <p:spPr>
          <a:xfrm>
            <a:off x="457200" y="0"/>
            <a:ext cx="8229600" cy="1143000"/>
          </a:xfrm>
        </p:spPr>
        <p:txBody>
          <a:bodyPr/>
          <a:lstStyle/>
          <a:p>
            <a:pPr algn="ctr"/>
            <a:r>
              <a:rPr lang="en-US" u="sng" dirty="0" smtClean="0"/>
              <a:t>Updating Your Profit Paradigm</a:t>
            </a:r>
            <a:endParaRPr lang="en-US" u="sng"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212</a:t>
            </a:fld>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50000"/>
              </a:lnSpc>
            </a:pPr>
            <a:r>
              <a:rPr lang="en-US" sz="3200" dirty="0" smtClean="0"/>
              <a:t>Knowing where you’re headed and why</a:t>
            </a:r>
          </a:p>
          <a:p>
            <a:pPr>
              <a:lnSpc>
                <a:spcPct val="150000"/>
              </a:lnSpc>
            </a:pPr>
            <a:r>
              <a:rPr lang="en-US" sz="3200" dirty="0" smtClean="0"/>
              <a:t>Maximizing before multiplying </a:t>
            </a:r>
          </a:p>
          <a:p>
            <a:pPr>
              <a:lnSpc>
                <a:spcPct val="150000"/>
              </a:lnSpc>
            </a:pPr>
            <a:r>
              <a:rPr lang="en-US" sz="3200" dirty="0" smtClean="0"/>
              <a:t>Quantifying, measuring, comparing</a:t>
            </a:r>
          </a:p>
          <a:p>
            <a:pPr>
              <a:lnSpc>
                <a:spcPct val="150000"/>
              </a:lnSpc>
            </a:pPr>
            <a:r>
              <a:rPr lang="en-US" sz="3200" dirty="0" smtClean="0"/>
              <a:t>Correlations/implications</a:t>
            </a:r>
          </a:p>
        </p:txBody>
      </p:sp>
      <p:sp>
        <p:nvSpPr>
          <p:cNvPr id="3" name="Title 2"/>
          <p:cNvSpPr>
            <a:spLocks noGrp="1"/>
          </p:cNvSpPr>
          <p:nvPr>
            <p:ph type="title"/>
          </p:nvPr>
        </p:nvSpPr>
        <p:spPr/>
        <p:txBody>
          <a:bodyPr>
            <a:normAutofit fontScale="90000"/>
          </a:bodyPr>
          <a:lstStyle/>
          <a:p>
            <a:pPr algn="ctr"/>
            <a:r>
              <a:rPr lang="en-US" u="sng" dirty="0" smtClean="0"/>
              <a:t>Abraham Enduring Fundamentals</a:t>
            </a:r>
            <a:endParaRPr lang="en-US" u="sng"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213</a:t>
            </a:fld>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nSpc>
                <a:spcPct val="150000"/>
              </a:lnSpc>
            </a:pPr>
            <a:r>
              <a:rPr lang="en-US" sz="3200" dirty="0" smtClean="0"/>
              <a:t>Knowing where you’re headed and why</a:t>
            </a:r>
          </a:p>
          <a:p>
            <a:pPr>
              <a:lnSpc>
                <a:spcPct val="150000"/>
              </a:lnSpc>
            </a:pPr>
            <a:r>
              <a:rPr lang="en-US" sz="3200" dirty="0" smtClean="0"/>
              <a:t>Maximizing before multiplying </a:t>
            </a:r>
          </a:p>
          <a:p>
            <a:pPr>
              <a:lnSpc>
                <a:spcPct val="150000"/>
              </a:lnSpc>
            </a:pPr>
            <a:r>
              <a:rPr lang="en-US" sz="3200" dirty="0" smtClean="0"/>
              <a:t>Quantifying, measuring, comparing</a:t>
            </a:r>
          </a:p>
          <a:p>
            <a:pPr>
              <a:lnSpc>
                <a:spcPct val="150000"/>
              </a:lnSpc>
            </a:pPr>
            <a:r>
              <a:rPr lang="en-US" sz="3200" dirty="0" smtClean="0"/>
              <a:t>Correlations/implications</a:t>
            </a:r>
          </a:p>
        </p:txBody>
      </p:sp>
      <p:sp>
        <p:nvSpPr>
          <p:cNvPr id="3" name="Title 2"/>
          <p:cNvSpPr>
            <a:spLocks noGrp="1"/>
          </p:cNvSpPr>
          <p:nvPr>
            <p:ph type="title"/>
          </p:nvPr>
        </p:nvSpPr>
        <p:spPr/>
        <p:txBody>
          <a:bodyPr>
            <a:normAutofit fontScale="90000"/>
          </a:bodyPr>
          <a:lstStyle/>
          <a:p>
            <a:pPr algn="ctr"/>
            <a:r>
              <a:rPr lang="en-US" u="sng" dirty="0" smtClean="0"/>
              <a:t>Abraham Enduring Fundamentals</a:t>
            </a:r>
            <a:endParaRPr lang="en-US" u="sng"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214</a:t>
            </a:fld>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3600" dirty="0" smtClean="0"/>
              <a:t>Knowing your current strengths and weaknesses. Maximizing former competition latter.  </a:t>
            </a:r>
          </a:p>
          <a:p>
            <a:pPr>
              <a:lnSpc>
                <a:spcPct val="150000"/>
              </a:lnSpc>
            </a:pPr>
            <a:r>
              <a:rPr lang="en-US" sz="3600" dirty="0" smtClean="0"/>
              <a:t>Know where to gain/get strengths you’re missing.</a:t>
            </a:r>
          </a:p>
        </p:txBody>
      </p:sp>
      <p:sp>
        <p:nvSpPr>
          <p:cNvPr id="3" name="Title 2"/>
          <p:cNvSpPr>
            <a:spLocks noGrp="1"/>
          </p:cNvSpPr>
          <p:nvPr>
            <p:ph type="title"/>
          </p:nvPr>
        </p:nvSpPr>
        <p:spPr/>
        <p:txBody>
          <a:bodyPr>
            <a:normAutofit fontScale="90000"/>
          </a:bodyPr>
          <a:lstStyle/>
          <a:p>
            <a:pPr algn="ctr"/>
            <a:r>
              <a:rPr lang="en-US" u="sng" dirty="0" smtClean="0"/>
              <a:t>Abraham Enduring Fundamentals</a:t>
            </a:r>
            <a:endParaRPr lang="en-US" u="sng"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215</a:t>
            </a:fld>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lstStyle/>
          <a:p>
            <a:pPr>
              <a:lnSpc>
                <a:spcPct val="150000"/>
              </a:lnSpc>
            </a:pPr>
            <a:r>
              <a:rPr lang="en-US" sz="3600" dirty="0" smtClean="0"/>
              <a:t>“The purpose of business is to create and keep a customer.” </a:t>
            </a:r>
          </a:p>
          <a:p>
            <a:pPr lvl="1" algn="ctr">
              <a:lnSpc>
                <a:spcPct val="150000"/>
              </a:lnSpc>
              <a:buNone/>
            </a:pPr>
            <a:endParaRPr lang="en-US" sz="3200" dirty="0" smtClean="0"/>
          </a:p>
          <a:p>
            <a:pPr lvl="1" algn="ctr">
              <a:lnSpc>
                <a:spcPct val="150000"/>
              </a:lnSpc>
              <a:buNone/>
            </a:pPr>
            <a:r>
              <a:rPr lang="en-US" sz="3200" dirty="0" smtClean="0"/>
              <a:t>-Peter Drucker</a:t>
            </a:r>
          </a:p>
          <a:p>
            <a:endParaRPr lang="en-US" dirty="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a:xfrm>
            <a:off x="8382000" y="6407944"/>
            <a:ext cx="631032" cy="365125"/>
          </a:xfrm>
        </p:spPr>
        <p:txBody>
          <a:bodyPr/>
          <a:lstStyle/>
          <a:p>
            <a:fld id="{22355311-62E5-4A26-BBA8-8BE5EC55C6ED}" type="slidenum">
              <a:rPr lang="en-US" smtClean="0"/>
              <a:pPr/>
              <a:t>216</a:t>
            </a:fld>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Startups Tend to Fail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They prematurely scale.  </a:t>
            </a:r>
          </a:p>
          <a:p>
            <a:r>
              <a:rPr lang="en-US" dirty="0" smtClean="0"/>
              <a:t>They don’t access team success performance viability quotient properly.  </a:t>
            </a:r>
          </a:p>
          <a:p>
            <a:r>
              <a:rPr lang="en-US" dirty="0" smtClean="0"/>
              <a:t>The definition of scaling problems applied to customer acquisition investment</a:t>
            </a:r>
          </a:p>
          <a:p>
            <a:pPr lvl="1"/>
            <a:r>
              <a:rPr lang="en-US" dirty="0" smtClean="0"/>
              <a:t> Overspending on ineffectual marketing</a:t>
            </a:r>
          </a:p>
          <a:p>
            <a:pPr lvl="1"/>
            <a:r>
              <a:rPr lang="en-US" dirty="0" smtClean="0"/>
              <a:t> building products without proper marketing fit</a:t>
            </a:r>
          </a:p>
          <a:p>
            <a:pPr lvl="1"/>
            <a:r>
              <a:rPr lang="en-US" dirty="0" smtClean="0"/>
              <a:t> hiring too many people</a:t>
            </a:r>
          </a:p>
          <a:p>
            <a:pPr lvl="1"/>
            <a:r>
              <a:rPr lang="en-US" dirty="0" smtClean="0"/>
              <a:t> hiring specialist before appropriate</a:t>
            </a:r>
          </a:p>
          <a:p>
            <a:pPr lvl="1"/>
            <a:r>
              <a:rPr lang="en-US" dirty="0" smtClean="0"/>
              <a:t> raising too little or too much</a:t>
            </a:r>
          </a:p>
          <a:p>
            <a:pPr lvl="1"/>
            <a:r>
              <a:rPr lang="en-US" dirty="0" smtClean="0"/>
              <a:t> having a flawed business model, review process, operating strategy.</a:t>
            </a:r>
            <a:endParaRPr lang="en-US" dirty="0"/>
          </a:p>
        </p:txBody>
      </p:sp>
    </p:spTree>
    <p:extLst>
      <p:ext uri="{BB962C8B-B14F-4D97-AF65-F5344CB8AC3E}">
        <p14:creationId xmlns:p14="http://schemas.microsoft.com/office/powerpoint/2010/main" xmlns="" val="3279165316"/>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715000"/>
          </a:xfrm>
        </p:spPr>
        <p:txBody>
          <a:bodyPr>
            <a:normAutofit/>
          </a:bodyPr>
          <a:lstStyle/>
          <a:p>
            <a:pPr algn="ctr">
              <a:lnSpc>
                <a:spcPct val="150000"/>
              </a:lnSpc>
              <a:buNone/>
            </a:pPr>
            <a:endParaRPr lang="en-US" sz="3600" b="1" dirty="0" smtClean="0">
              <a:solidFill>
                <a:srgbClr val="7030A0"/>
              </a:solidFill>
            </a:endParaRPr>
          </a:p>
          <a:p>
            <a:pPr algn="ctr">
              <a:lnSpc>
                <a:spcPct val="150000"/>
              </a:lnSpc>
              <a:buNone/>
            </a:pPr>
            <a:r>
              <a:rPr lang="en-US" sz="4000" b="1" dirty="0" smtClean="0">
                <a:solidFill>
                  <a:srgbClr val="7030A0"/>
                </a:solidFill>
              </a:rPr>
              <a:t>The </a:t>
            </a:r>
            <a:r>
              <a:rPr lang="en-US" sz="4000" b="1" u="sng" dirty="0" smtClean="0">
                <a:solidFill>
                  <a:srgbClr val="7030A0"/>
                </a:solidFill>
              </a:rPr>
              <a:t>Top Three Reasons</a:t>
            </a:r>
            <a:r>
              <a:rPr lang="en-US" sz="4000" b="1" dirty="0" smtClean="0">
                <a:solidFill>
                  <a:srgbClr val="7030A0"/>
                </a:solidFill>
              </a:rPr>
              <a:t> for Stagnation, In My Experience,  </a:t>
            </a:r>
          </a:p>
          <a:p>
            <a:pPr algn="ctr">
              <a:lnSpc>
                <a:spcPct val="150000"/>
              </a:lnSpc>
              <a:buNone/>
            </a:pPr>
            <a:r>
              <a:rPr lang="en-US" sz="4000" b="1" dirty="0" smtClean="0">
                <a:solidFill>
                  <a:srgbClr val="7030A0"/>
                </a:solidFill>
              </a:rPr>
              <a:t>Are The Following:</a:t>
            </a:r>
            <a:endParaRPr lang="en-US" sz="2800" b="1" dirty="0" smtClean="0">
              <a:solidFill>
                <a:srgbClr val="7030A0"/>
              </a:solidFill>
            </a:endParaRPr>
          </a:p>
        </p:txBody>
      </p:sp>
      <p:sp>
        <p:nvSpPr>
          <p:cNvPr id="3" name="Title 2"/>
          <p:cNvSpPr>
            <a:spLocks noGrp="1"/>
          </p:cNvSpPr>
          <p:nvPr>
            <p:ph type="title"/>
          </p:nvPr>
        </p:nvSpPr>
        <p:spPr>
          <a:xfrm>
            <a:off x="457200" y="0"/>
            <a:ext cx="8229600" cy="1143000"/>
          </a:xfrm>
        </p:spPr>
        <p:txBody>
          <a:bodyPr>
            <a:noAutofit/>
          </a:bodyPr>
          <a:lstStyle/>
          <a:p>
            <a:pPr algn="ctr"/>
            <a:r>
              <a:rPr lang="en-US" sz="4000" u="sng" dirty="0" smtClean="0"/>
              <a:t>THE STICKING POINT SOLUTION</a:t>
            </a:r>
            <a:endParaRPr lang="en-US" sz="4000" dirty="0"/>
          </a:p>
        </p:txBody>
      </p:sp>
      <p:sp>
        <p:nvSpPr>
          <p:cNvPr id="5" name="Slide Number Placeholder 4"/>
          <p:cNvSpPr>
            <a:spLocks noGrp="1"/>
          </p:cNvSpPr>
          <p:nvPr>
            <p:ph type="sldNum" sz="quarter" idx="12"/>
          </p:nvPr>
        </p:nvSpPr>
        <p:spPr>
          <a:xfrm>
            <a:off x="8458200" y="6407944"/>
            <a:ext cx="554832" cy="365125"/>
          </a:xfrm>
        </p:spPr>
        <p:txBody>
          <a:bodyPr/>
          <a:lstStyle/>
          <a:p>
            <a:fld id="{22355311-62E5-4A26-BBA8-8BE5EC55C6ED}" type="slidenum">
              <a:rPr lang="en-US" smtClean="0"/>
              <a:pPr/>
              <a:t>218</a:t>
            </a:fld>
            <a:endParaRPr lang="en-US" dirty="0"/>
          </a:p>
        </p:txBody>
      </p:sp>
      <p:pic>
        <p:nvPicPr>
          <p:cNvPr id="6" name="Content Placeholder 4" descr="Abraham_logo_05.jpg"/>
          <p:cNvPicPr>
            <a:picLocks noChangeAspect="1"/>
          </p:cNvPicPr>
          <p:nvPr/>
        </p:nvPicPr>
        <p:blipFill>
          <a:blip r:embed="rId3"/>
          <a:stretch>
            <a:fillRect/>
          </a:stretch>
        </p:blipFill>
        <p:spPr>
          <a:xfrm>
            <a:off x="7574356" y="5867400"/>
            <a:ext cx="937721" cy="990600"/>
          </a:xfrm>
          <a:prstGeom prst="rect">
            <a:avLst/>
          </a:prstGeom>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514350" indent="-514350">
              <a:lnSpc>
                <a:spcPct val="150000"/>
              </a:lnSpc>
              <a:buFont typeface="+mj-lt"/>
              <a:buAutoNum type="arabicPeriod"/>
            </a:pPr>
            <a:r>
              <a:rPr lang="en-US" sz="2800" dirty="0" smtClean="0"/>
              <a:t>Not incorporating growth thinking into everything a business owner does.</a:t>
            </a:r>
          </a:p>
          <a:p>
            <a:pPr marL="514350" indent="-514350">
              <a:lnSpc>
                <a:spcPct val="150000"/>
              </a:lnSpc>
              <a:buFont typeface="+mj-lt"/>
              <a:buAutoNum type="arabicPeriod"/>
            </a:pPr>
            <a:r>
              <a:rPr lang="en-US" sz="2800" dirty="0" smtClean="0"/>
              <a:t>Not measuring, monitoring, comparing, or quantifying results.</a:t>
            </a:r>
          </a:p>
          <a:p>
            <a:pPr marL="514350" indent="-514350">
              <a:lnSpc>
                <a:spcPct val="150000"/>
              </a:lnSpc>
              <a:buFont typeface="+mj-lt"/>
              <a:buAutoNum type="arabicPeriod"/>
            </a:pPr>
            <a:r>
              <a:rPr lang="en-US" sz="2800" dirty="0" smtClean="0"/>
              <a:t>Not having the detailed, strategic marketing plan with specific performance growth expectations.</a:t>
            </a:r>
          </a:p>
        </p:txBody>
      </p:sp>
      <p:sp>
        <p:nvSpPr>
          <p:cNvPr id="3" name="Title 2"/>
          <p:cNvSpPr>
            <a:spLocks noGrp="1"/>
          </p:cNvSpPr>
          <p:nvPr>
            <p:ph type="title"/>
          </p:nvPr>
        </p:nvSpPr>
        <p:spPr/>
        <p:txBody>
          <a:bodyPr>
            <a:normAutofit fontScale="90000"/>
          </a:bodyPr>
          <a:lstStyle/>
          <a:p>
            <a:pPr algn="ctr"/>
            <a:r>
              <a:rPr lang="en-US" sz="4400" u="sng" dirty="0" smtClean="0"/>
              <a:t>THE STICKING POINT SOLUTION</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219</a:t>
            </a:fld>
            <a:endParaRPr lang="en-US" dirty="0"/>
          </a:p>
        </p:txBody>
      </p:sp>
      <p:pic>
        <p:nvPicPr>
          <p:cNvPr id="5" name="Content Placeholder 4" descr="Abraham_logo_05.jpg"/>
          <p:cNvPicPr>
            <a:picLocks noChangeAspect="1"/>
          </p:cNvPicPr>
          <p:nvPr/>
        </p:nvPicPr>
        <p:blipFill>
          <a:blip r:embed="rId3"/>
          <a:stretch>
            <a:fillRect/>
          </a:stretch>
        </p:blipFill>
        <p:spPr>
          <a:xfrm>
            <a:off x="7646488" y="5943600"/>
            <a:ext cx="865589" cy="914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5092891"/>
          </a:xfrm>
        </p:spPr>
        <p:txBody>
          <a:bodyPr>
            <a:normAutofit/>
          </a:bodyPr>
          <a:lstStyle/>
          <a:p>
            <a:endParaRPr lang="en-US" sz="3100" dirty="0" smtClean="0"/>
          </a:p>
          <a:p>
            <a:r>
              <a:rPr lang="en-US" sz="3100" dirty="0" smtClean="0"/>
              <a:t>I'm probably the most optimistic/possibility-based advocate of using entrepreneurship to create economic growth, commerce expansion, breakthrough thinking, monumental value creation and of course multiplied wealth in THIS room.</a:t>
            </a:r>
          </a:p>
          <a:p>
            <a:r>
              <a:rPr lang="en-US" sz="3100" dirty="0" smtClean="0"/>
              <a:t> Since I’ve been there—done that repetitively for thousands of dominant enterprises.</a:t>
            </a:r>
          </a:p>
          <a:p>
            <a:endParaRPr lang="en-US" sz="3600" dirty="0" smtClean="0"/>
          </a:p>
          <a:p>
            <a:endParaRPr lang="en-US" sz="3600" dirty="0" smtClean="0"/>
          </a:p>
          <a:p>
            <a:pPr>
              <a:buNone/>
            </a:pPr>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 Using Entrepreneurship for Economic Growth</a:t>
            </a: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22</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742950" indent="-742950">
              <a:lnSpc>
                <a:spcPct val="200000"/>
              </a:lnSpc>
            </a:pPr>
            <a:r>
              <a:rPr lang="en-US" altLang="ja-JP" sz="3200" dirty="0" smtClean="0"/>
              <a:t>1. Are You Stuck Losing Out to the Competition?</a:t>
            </a:r>
          </a:p>
          <a:p>
            <a:pPr marL="742950" indent="-742950">
              <a:lnSpc>
                <a:spcPct val="200000"/>
              </a:lnSpc>
            </a:pPr>
            <a:r>
              <a:rPr lang="en-US" altLang="ja-JP" sz="3200" dirty="0" smtClean="0"/>
              <a:t>2. Are You Stuck Not Selling Enough?</a:t>
            </a:r>
          </a:p>
          <a:p>
            <a:pPr marL="742950" indent="-742950">
              <a:lnSpc>
                <a:spcPct val="200000"/>
              </a:lnSpc>
            </a:pPr>
            <a:r>
              <a:rPr lang="en-US" altLang="ja-JP" sz="3200" dirty="0" smtClean="0"/>
              <a:t>3. Are You Stuck with Erratic Business Volume?</a:t>
            </a:r>
          </a:p>
          <a:p>
            <a:pPr marL="742950" indent="-742950">
              <a:lnSpc>
                <a:spcPct val="160000"/>
              </a:lnSpc>
              <a:buNone/>
            </a:pPr>
            <a:endParaRPr lang="en-US" dirty="0"/>
          </a:p>
        </p:txBody>
      </p:sp>
      <p:sp>
        <p:nvSpPr>
          <p:cNvPr id="3" name="Slide Number Placeholder 2"/>
          <p:cNvSpPr>
            <a:spLocks noGrp="1"/>
          </p:cNvSpPr>
          <p:nvPr>
            <p:ph type="sldNum" sz="quarter" idx="12"/>
          </p:nvPr>
        </p:nvSpPr>
        <p:spPr>
          <a:xfrm>
            <a:off x="8458200" y="6407944"/>
            <a:ext cx="554832" cy="365125"/>
          </a:xfrm>
        </p:spPr>
        <p:txBody>
          <a:bodyPr/>
          <a:lstStyle/>
          <a:p>
            <a:fld id="{F5700099-8689-43B0-83E0-29B3758FD75D}" type="slidenum">
              <a:rPr lang="en-US" smtClean="0"/>
              <a:pPr/>
              <a:t>220</a:t>
            </a:fld>
            <a:endParaRPr lang="en-US" dirty="0"/>
          </a:p>
        </p:txBody>
      </p:sp>
      <p:sp>
        <p:nvSpPr>
          <p:cNvPr id="4" name="Title 3"/>
          <p:cNvSpPr>
            <a:spLocks noGrp="1"/>
          </p:cNvSpPr>
          <p:nvPr>
            <p:ph type="title"/>
          </p:nvPr>
        </p:nvSpPr>
        <p:spPr/>
        <p:txBody>
          <a:bodyPr>
            <a:normAutofit/>
          </a:bodyPr>
          <a:lstStyle/>
          <a:p>
            <a:pPr algn="ctr"/>
            <a:r>
              <a:rPr lang="en-US" sz="4400" u="sng" dirty="0" smtClean="0"/>
              <a:t>9 Sticking Points</a:t>
            </a:r>
            <a:endParaRPr lang="en-US" sz="4400" u="sng" dirty="0"/>
          </a:p>
        </p:txBody>
      </p:sp>
      <p:pic>
        <p:nvPicPr>
          <p:cNvPr id="5" name="Content Placeholder 4" descr="Abraham_logo_05.jpg"/>
          <p:cNvPicPr>
            <a:picLocks noChangeAspect="1"/>
          </p:cNvPicPr>
          <p:nvPr/>
        </p:nvPicPr>
        <p:blipFill>
          <a:blip r:embed="rId3"/>
          <a:stretch>
            <a:fillRect/>
          </a:stretch>
        </p:blipFill>
        <p:spPr>
          <a:xfrm>
            <a:off x="7977678" y="5410201"/>
            <a:ext cx="937721" cy="990600"/>
          </a:xfrm>
          <a:prstGeom prst="rect">
            <a:avLst/>
          </a:prstGeom>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85000" lnSpcReduction="10000"/>
          </a:bodyPr>
          <a:lstStyle/>
          <a:p>
            <a:pPr marL="742950" indent="-742950">
              <a:lnSpc>
                <a:spcPct val="200000"/>
              </a:lnSpc>
            </a:pPr>
            <a:r>
              <a:rPr lang="en-US" altLang="ja-JP" sz="3500" dirty="0" smtClean="0"/>
              <a:t>4. Are You Stuck Failing to Strategize?</a:t>
            </a:r>
          </a:p>
          <a:p>
            <a:pPr marL="742950" indent="-742950">
              <a:lnSpc>
                <a:spcPct val="200000"/>
              </a:lnSpc>
            </a:pPr>
            <a:r>
              <a:rPr lang="en-US" altLang="ja-JP" sz="3500" dirty="0" smtClean="0"/>
              <a:t>5. Are You Stuck with Costs Eating Up All Your Profits?</a:t>
            </a:r>
          </a:p>
          <a:p>
            <a:pPr marL="742950" indent="-742950">
              <a:lnSpc>
                <a:spcPct val="200000"/>
              </a:lnSpc>
            </a:pPr>
            <a:r>
              <a:rPr lang="en-US" altLang="ja-JP" sz="3500" dirty="0" smtClean="0"/>
              <a:t>6. Are You Stuck Still Doing What’s Not Working?</a:t>
            </a:r>
          </a:p>
          <a:p>
            <a:endParaRPr lang="en-US" dirty="0"/>
          </a:p>
        </p:txBody>
      </p:sp>
      <p:sp>
        <p:nvSpPr>
          <p:cNvPr id="3" name="Title 2"/>
          <p:cNvSpPr>
            <a:spLocks noGrp="1"/>
          </p:cNvSpPr>
          <p:nvPr>
            <p:ph type="title"/>
          </p:nvPr>
        </p:nvSpPr>
        <p:spPr/>
        <p:txBody>
          <a:bodyPr/>
          <a:lstStyle/>
          <a:p>
            <a:pPr algn="ctr"/>
            <a:r>
              <a:rPr lang="en-US" sz="4400" u="sng" dirty="0" smtClean="0"/>
              <a:t>9 Sticking Points</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221</a:t>
            </a:fld>
            <a:endParaRPr lang="en-US" dirty="0"/>
          </a:p>
        </p:txBody>
      </p:sp>
      <p:pic>
        <p:nvPicPr>
          <p:cNvPr id="5" name="Content Placeholder 4" descr="Abraham_logo_05.jpg"/>
          <p:cNvPicPr>
            <a:picLocks noChangeAspect="1"/>
          </p:cNvPicPr>
          <p:nvPr/>
        </p:nvPicPr>
        <p:blipFill>
          <a:blip r:embed="rId3"/>
          <a:stretch>
            <a:fillRect/>
          </a:stretch>
        </p:blipFill>
        <p:spPr>
          <a:xfrm>
            <a:off x="7502224" y="5791200"/>
            <a:ext cx="1009853" cy="1066800"/>
          </a:xfrm>
          <a:prstGeom prst="rect">
            <a:avLst/>
          </a:prstGeom>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19200"/>
            <a:ext cx="8686800" cy="5257800"/>
          </a:xfrm>
        </p:spPr>
        <p:txBody>
          <a:bodyPr>
            <a:noAutofit/>
          </a:bodyPr>
          <a:lstStyle/>
          <a:p>
            <a:pPr marL="742950" indent="-742950">
              <a:lnSpc>
                <a:spcPct val="150000"/>
              </a:lnSpc>
            </a:pPr>
            <a:r>
              <a:rPr lang="en-US" altLang="ja-JP" sz="3200" dirty="0" smtClean="0"/>
              <a:t>7. Are You Stuck Being Marginalized by the Marketplace?</a:t>
            </a:r>
          </a:p>
          <a:p>
            <a:pPr marL="742950" indent="-742950">
              <a:lnSpc>
                <a:spcPct val="150000"/>
              </a:lnSpc>
            </a:pPr>
            <a:r>
              <a:rPr lang="en-US" altLang="ja-JP" sz="3200" dirty="0" smtClean="0"/>
              <a:t>8. Are You Stuck with Mediocre Marketing?</a:t>
            </a:r>
          </a:p>
          <a:p>
            <a:pPr marL="742950" indent="-742950">
              <a:lnSpc>
                <a:spcPct val="150000"/>
              </a:lnSpc>
            </a:pPr>
            <a:r>
              <a:rPr lang="en-US" altLang="ja-JP" sz="3200" dirty="0" smtClean="0"/>
              <a:t>9. Are You Stuck Still Saying “I Can Do It Myself”?</a:t>
            </a:r>
            <a:endParaRPr lang="en-US" sz="3200" dirty="0"/>
          </a:p>
        </p:txBody>
      </p:sp>
      <p:sp>
        <p:nvSpPr>
          <p:cNvPr id="3" name="Title 2"/>
          <p:cNvSpPr>
            <a:spLocks noGrp="1"/>
          </p:cNvSpPr>
          <p:nvPr>
            <p:ph type="title"/>
          </p:nvPr>
        </p:nvSpPr>
        <p:spPr/>
        <p:txBody>
          <a:bodyPr>
            <a:normAutofit/>
          </a:bodyPr>
          <a:lstStyle/>
          <a:p>
            <a:pPr algn="ctr"/>
            <a:r>
              <a:rPr lang="en-US" sz="4400" u="sng" dirty="0" smtClean="0"/>
              <a:t>9 Sticking Points</a:t>
            </a:r>
            <a:endParaRPr lang="en-US" sz="4400" dirty="0"/>
          </a:p>
        </p:txBody>
      </p:sp>
      <p:sp>
        <p:nvSpPr>
          <p:cNvPr id="4" name="Slide Number Placeholder 3"/>
          <p:cNvSpPr>
            <a:spLocks noGrp="1"/>
          </p:cNvSpPr>
          <p:nvPr>
            <p:ph type="sldNum" sz="quarter" idx="12"/>
          </p:nvPr>
        </p:nvSpPr>
        <p:spPr>
          <a:xfrm>
            <a:off x="8305800" y="6407944"/>
            <a:ext cx="707232" cy="365125"/>
          </a:xfrm>
        </p:spPr>
        <p:txBody>
          <a:bodyPr/>
          <a:lstStyle/>
          <a:p>
            <a:fld id="{22355311-62E5-4A26-BBA8-8BE5EC55C6ED}" type="slidenum">
              <a:rPr lang="en-US" smtClean="0"/>
              <a:pPr/>
              <a:t>222</a:t>
            </a:fld>
            <a:endParaRPr lang="en-US" dirty="0"/>
          </a:p>
        </p:txBody>
      </p:sp>
      <p:pic>
        <p:nvPicPr>
          <p:cNvPr id="5" name="Content Placeholder 4" descr="Abraham_logo_05.jpg"/>
          <p:cNvPicPr>
            <a:picLocks noChangeAspect="1"/>
          </p:cNvPicPr>
          <p:nvPr/>
        </p:nvPicPr>
        <p:blipFill>
          <a:blip r:embed="rId3"/>
          <a:stretch>
            <a:fillRect/>
          </a:stretch>
        </p:blipFill>
        <p:spPr>
          <a:xfrm>
            <a:off x="7543800" y="5835120"/>
            <a:ext cx="968277" cy="1022879"/>
          </a:xfrm>
          <a:prstGeom prst="rect">
            <a:avLst/>
          </a:prstGeom>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nSpc>
                <a:spcPct val="150000"/>
              </a:lnSpc>
            </a:pPr>
            <a:r>
              <a:rPr lang="en-US" sz="3600" dirty="0" smtClean="0"/>
              <a:t>You must have an acute sense of how complex layers of issues, activities, events relate together and be able to assimilate your business strategy across all these factors</a:t>
            </a:r>
            <a:r>
              <a:rPr lang="en-US" dirty="0" smtClean="0"/>
              <a:t>. </a:t>
            </a:r>
          </a:p>
          <a:p>
            <a:endParaRPr lang="en-US" dirty="0"/>
          </a:p>
        </p:txBody>
      </p:sp>
      <p:sp>
        <p:nvSpPr>
          <p:cNvPr id="3" name="Title 2"/>
          <p:cNvSpPr>
            <a:spLocks noGrp="1"/>
          </p:cNvSpPr>
          <p:nvPr>
            <p:ph type="title"/>
          </p:nvPr>
        </p:nvSpPr>
        <p:spPr/>
        <p:txBody>
          <a:bodyPr>
            <a:normAutofit fontScale="90000"/>
          </a:bodyPr>
          <a:lstStyle/>
          <a:p>
            <a:pPr algn="ctr"/>
            <a:r>
              <a:rPr lang="en-US" dirty="0" smtClean="0"/>
              <a:t>Leadership Development Report</a:t>
            </a:r>
            <a:endParaRPr lang="en-US" dirty="0"/>
          </a:p>
        </p:txBody>
      </p:sp>
      <p:sp>
        <p:nvSpPr>
          <p:cNvPr id="4" name="Slide Number Placeholder 3"/>
          <p:cNvSpPr>
            <a:spLocks noGrp="1"/>
          </p:cNvSpPr>
          <p:nvPr>
            <p:ph type="sldNum" sz="quarter" idx="12"/>
          </p:nvPr>
        </p:nvSpPr>
        <p:spPr>
          <a:xfrm>
            <a:off x="8382000" y="6407944"/>
            <a:ext cx="631032" cy="365125"/>
          </a:xfrm>
        </p:spPr>
        <p:txBody>
          <a:bodyPr/>
          <a:lstStyle/>
          <a:p>
            <a:fld id="{22355311-62E5-4A26-BBA8-8BE5EC55C6ED}" type="slidenum">
              <a:rPr lang="en-US" smtClean="0"/>
              <a:pPr/>
              <a:t>223</a:t>
            </a:fld>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u="sng" dirty="0" smtClean="0"/>
              <a:t>Effectiveness, Passion, Relevancy, And Competency</a:t>
            </a:r>
            <a:endParaRPr lang="en-US" sz="4400" u="sng" dirty="0"/>
          </a:p>
        </p:txBody>
      </p:sp>
      <p:sp>
        <p:nvSpPr>
          <p:cNvPr id="3" name="Content Placeholder 2"/>
          <p:cNvSpPr>
            <a:spLocks noGrp="1"/>
          </p:cNvSpPr>
          <p:nvPr>
            <p:ph idx="1"/>
          </p:nvPr>
        </p:nvSpPr>
        <p:spPr/>
        <p:txBody>
          <a:bodyPr>
            <a:normAutofit/>
          </a:bodyPr>
          <a:lstStyle/>
          <a:p>
            <a:pPr>
              <a:lnSpc>
                <a:spcPct val="150000"/>
              </a:lnSpc>
            </a:pPr>
            <a:r>
              <a:rPr lang="en-US" sz="3600" dirty="0" smtClean="0"/>
              <a:t>Practice the concept of Highest and Best Use.</a:t>
            </a:r>
          </a:p>
          <a:p>
            <a:pPr>
              <a:lnSpc>
                <a:spcPct val="150000"/>
              </a:lnSpc>
            </a:pPr>
            <a:r>
              <a:rPr lang="en-US" sz="3600" dirty="0" smtClean="0"/>
              <a:t>Which tasks within your business qualifies as your highest and best?</a:t>
            </a:r>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224</a:t>
            </a:fld>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335874183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9144000" cy="4953000"/>
          </a:xfrm>
        </p:spPr>
        <p:txBody>
          <a:bodyPr>
            <a:normAutofit fontScale="92500" lnSpcReduction="20000"/>
          </a:bodyPr>
          <a:lstStyle/>
          <a:p>
            <a:pPr>
              <a:lnSpc>
                <a:spcPct val="120000"/>
              </a:lnSpc>
            </a:pPr>
            <a:r>
              <a:rPr lang="en-US" sz="3500" dirty="0" smtClean="0"/>
              <a:t>Give each task different values based on:</a:t>
            </a:r>
          </a:p>
          <a:p>
            <a:pPr>
              <a:lnSpc>
                <a:spcPct val="160000"/>
              </a:lnSpc>
            </a:pPr>
            <a:endParaRPr lang="en-US" sz="1000" dirty="0" smtClean="0"/>
          </a:p>
          <a:p>
            <a:pPr lvl="1"/>
            <a:r>
              <a:rPr lang="en-US" sz="3000" b="1" dirty="0" smtClean="0"/>
              <a:t>Their relevancy </a:t>
            </a:r>
          </a:p>
          <a:p>
            <a:pPr lvl="2"/>
            <a:r>
              <a:rPr lang="en-US" sz="3000" dirty="0" smtClean="0"/>
              <a:t>Is it pertinent to the future success of your business?</a:t>
            </a:r>
          </a:p>
          <a:p>
            <a:pPr lvl="2"/>
            <a:endParaRPr lang="en-US" sz="1900" dirty="0" smtClean="0"/>
          </a:p>
          <a:p>
            <a:pPr lvl="1"/>
            <a:r>
              <a:rPr lang="en-US" sz="3000" b="1" dirty="0" smtClean="0"/>
              <a:t>Your Competency</a:t>
            </a:r>
          </a:p>
          <a:p>
            <a:pPr lvl="2"/>
            <a:r>
              <a:rPr lang="en-US" sz="3000" dirty="0" smtClean="0"/>
              <a:t>Are you adequately qualified to complete the task?</a:t>
            </a:r>
          </a:p>
          <a:p>
            <a:pPr lvl="2"/>
            <a:endParaRPr lang="en-US" sz="2200" dirty="0" smtClean="0"/>
          </a:p>
          <a:p>
            <a:pPr lvl="1"/>
            <a:r>
              <a:rPr lang="en-US" sz="3000" b="1" dirty="0" smtClean="0"/>
              <a:t>Your True Passion for Doing Them </a:t>
            </a:r>
          </a:p>
          <a:p>
            <a:pPr lvl="2"/>
            <a:r>
              <a:rPr lang="en-US" sz="3000" dirty="0" smtClean="0"/>
              <a:t>Does it evoke a strong emotion – Do you enjoy doing this?</a:t>
            </a:r>
            <a:endParaRPr lang="en-US" dirty="0" smtClean="0"/>
          </a:p>
          <a:p>
            <a:endParaRPr lang="en-US" dirty="0"/>
          </a:p>
        </p:txBody>
      </p:sp>
      <p:sp>
        <p:nvSpPr>
          <p:cNvPr id="3" name="Slide Number Placeholder 2"/>
          <p:cNvSpPr>
            <a:spLocks noGrp="1"/>
          </p:cNvSpPr>
          <p:nvPr>
            <p:ph type="sldNum" sz="quarter" idx="12"/>
          </p:nvPr>
        </p:nvSpPr>
        <p:spPr>
          <a:xfrm>
            <a:off x="8534400" y="6407944"/>
            <a:ext cx="478632" cy="365125"/>
          </a:xfrm>
        </p:spPr>
        <p:txBody>
          <a:bodyPr/>
          <a:lstStyle/>
          <a:p>
            <a:fld id="{22355311-62E5-4A26-BBA8-8BE5EC55C6ED}" type="slidenum">
              <a:rPr lang="en-US" smtClean="0"/>
              <a:pPr/>
              <a:t>225</a:t>
            </a:fld>
            <a:endParaRPr lang="en-US" dirty="0"/>
          </a:p>
        </p:txBody>
      </p:sp>
      <p:sp>
        <p:nvSpPr>
          <p:cNvPr id="4" name="Title 3"/>
          <p:cNvSpPr>
            <a:spLocks noGrp="1"/>
          </p:cNvSpPr>
          <p:nvPr>
            <p:ph type="title"/>
          </p:nvPr>
        </p:nvSpPr>
        <p:spPr/>
        <p:txBody>
          <a:bodyPr>
            <a:noAutofit/>
          </a:bodyPr>
          <a:lstStyle/>
          <a:p>
            <a:pPr algn="ctr"/>
            <a:r>
              <a:rPr lang="en-US" sz="4400" u="sng" dirty="0" smtClean="0"/>
              <a:t>Passion, Relevancy, And Competency</a:t>
            </a:r>
            <a:endParaRPr lang="en-US" sz="4400" u="sng" dirty="0"/>
          </a:p>
        </p:txBody>
      </p:sp>
      <p:pic>
        <p:nvPicPr>
          <p:cNvPr id="5" name="Content Placeholder 4" descr="Abraham_logo_05.jpg"/>
          <p:cNvPicPr>
            <a:picLocks noChangeAspect="1"/>
          </p:cNvPicPr>
          <p:nvPr/>
        </p:nvPicPr>
        <p:blipFill>
          <a:blip r:embed="rId3"/>
          <a:stretch>
            <a:fillRect/>
          </a:stretch>
        </p:blipFill>
        <p:spPr>
          <a:xfrm>
            <a:off x="7790753" y="6096000"/>
            <a:ext cx="721324" cy="762000"/>
          </a:xfrm>
          <a:prstGeom prst="rect">
            <a:avLst/>
          </a:prstGeom>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lnSpc>
                <a:spcPct val="150000"/>
              </a:lnSpc>
            </a:pPr>
            <a:r>
              <a:rPr lang="en-US" sz="3400" dirty="0" smtClean="0"/>
              <a:t>Before you can solve a problem, you need to understand the problem and the market at the seminal, granular level. You need to first learn what the market thinks value is. </a:t>
            </a:r>
          </a:p>
        </p:txBody>
      </p:sp>
      <p:sp>
        <p:nvSpPr>
          <p:cNvPr id="3" name="Slide Number Placeholder 2"/>
          <p:cNvSpPr>
            <a:spLocks noGrp="1"/>
          </p:cNvSpPr>
          <p:nvPr>
            <p:ph type="sldNum" sz="quarter" idx="12"/>
          </p:nvPr>
        </p:nvSpPr>
        <p:spPr>
          <a:xfrm>
            <a:off x="8458200" y="6407944"/>
            <a:ext cx="554832" cy="365125"/>
          </a:xfrm>
        </p:spPr>
        <p:txBody>
          <a:bodyPr/>
          <a:lstStyle/>
          <a:p>
            <a:fld id="{22355311-62E5-4A26-BBA8-8BE5EC55C6ED}" type="slidenum">
              <a:rPr lang="en-US" smtClean="0"/>
              <a:pPr/>
              <a:t>226</a:t>
            </a:fld>
            <a:endParaRPr lang="en-US" dirty="0"/>
          </a:p>
        </p:txBody>
      </p:sp>
      <p:sp>
        <p:nvSpPr>
          <p:cNvPr id="4" name="Title 3"/>
          <p:cNvSpPr>
            <a:spLocks noGrp="1"/>
          </p:cNvSpPr>
          <p:nvPr>
            <p:ph type="title"/>
          </p:nvPr>
        </p:nvSpPr>
        <p:spPr/>
        <p:txBody>
          <a:bodyPr/>
          <a:lstStyle/>
          <a:p>
            <a:pPr algn="ctr"/>
            <a:r>
              <a:rPr lang="en-US" u="sng" dirty="0" smtClean="0"/>
              <a:t>VALUE by Jay</a:t>
            </a:r>
            <a:endParaRPr lang="en-US" u="sng" dirty="0"/>
          </a:p>
        </p:txBody>
      </p:sp>
      <p:pic>
        <p:nvPicPr>
          <p:cNvPr id="5" name="Content Placeholder 4" descr="Abraham_logo_05.jpg"/>
          <p:cNvPicPr>
            <a:picLocks noChangeAspect="1"/>
          </p:cNvPicPr>
          <p:nvPr/>
        </p:nvPicPr>
        <p:blipFill>
          <a:blip r:embed="rId3"/>
          <a:stretch>
            <a:fillRect/>
          </a:stretch>
        </p:blipFill>
        <p:spPr>
          <a:xfrm>
            <a:off x="7646488" y="5943600"/>
            <a:ext cx="865589" cy="914400"/>
          </a:xfrm>
          <a:prstGeom prst="rect">
            <a:avLst/>
          </a:prstGeom>
        </p:spPr>
      </p:pic>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150000"/>
              </a:lnSpc>
            </a:pPr>
            <a:r>
              <a:rPr lang="en-AU" sz="3200" b="1" dirty="0" smtClean="0"/>
              <a:t>Learning To Become Unbeatable</a:t>
            </a:r>
            <a:endParaRPr lang="en-US" sz="3200" dirty="0" smtClean="0"/>
          </a:p>
          <a:p>
            <a:pPr>
              <a:lnSpc>
                <a:spcPct val="150000"/>
              </a:lnSpc>
            </a:pPr>
            <a:r>
              <a:rPr lang="en-AU" sz="3200" dirty="0" smtClean="0"/>
              <a:t>Make Irresistible Propositions And Offers</a:t>
            </a:r>
            <a:endParaRPr lang="en-US" sz="3200" dirty="0" smtClean="0"/>
          </a:p>
          <a:p>
            <a:pPr>
              <a:lnSpc>
                <a:spcPct val="150000"/>
              </a:lnSpc>
            </a:pPr>
            <a:r>
              <a:rPr lang="en-AU" sz="3200" b="1" dirty="0" smtClean="0"/>
              <a:t>Out Advantage/Benefit Competition </a:t>
            </a:r>
            <a:endParaRPr lang="en-US" sz="3200" dirty="0" smtClean="0"/>
          </a:p>
          <a:p>
            <a:pPr>
              <a:lnSpc>
                <a:spcPct val="150000"/>
              </a:lnSpc>
            </a:pPr>
            <a:r>
              <a:rPr lang="en-US" sz="3200" dirty="0" smtClean="0"/>
              <a:t>Irresistible vs. Resistible</a:t>
            </a:r>
          </a:p>
          <a:p>
            <a:pPr>
              <a:lnSpc>
                <a:spcPct val="150000"/>
              </a:lnSpc>
            </a:pPr>
            <a:r>
              <a:rPr lang="en-US" sz="3200" b="1" dirty="0" smtClean="0"/>
              <a:t>Unbeatable vs. Beatable</a:t>
            </a:r>
            <a:endParaRPr lang="en-US" sz="2800" dirty="0"/>
          </a:p>
        </p:txBody>
      </p:sp>
      <p:sp>
        <p:nvSpPr>
          <p:cNvPr id="3" name="Title 2"/>
          <p:cNvSpPr>
            <a:spLocks noGrp="1"/>
          </p:cNvSpPr>
          <p:nvPr>
            <p:ph type="title"/>
          </p:nvPr>
        </p:nvSpPr>
        <p:spPr/>
        <p:txBody>
          <a:bodyPr>
            <a:normAutofit/>
          </a:bodyPr>
          <a:lstStyle/>
          <a:p>
            <a:pPr algn="ctr"/>
            <a:r>
              <a:rPr lang="en-AU" sz="3600" u="sng" dirty="0" smtClean="0"/>
              <a:t>The System of Breakthroughs I Use</a:t>
            </a:r>
            <a:endParaRPr lang="en-US" sz="3600"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227</a:t>
            </a:fld>
            <a:endParaRPr lang="en-US" dirty="0"/>
          </a:p>
        </p:txBody>
      </p:sp>
      <p:pic>
        <p:nvPicPr>
          <p:cNvPr id="5" name="Content Placeholder 4" descr="Abraham_logo_05.jpg"/>
          <p:cNvPicPr>
            <a:picLocks noChangeAspect="1"/>
          </p:cNvPicPr>
          <p:nvPr/>
        </p:nvPicPr>
        <p:blipFill>
          <a:blip r:embed="rId3"/>
          <a:stretch>
            <a:fillRect/>
          </a:stretch>
        </p:blipFill>
        <p:spPr>
          <a:xfrm>
            <a:off x="7646488" y="5943600"/>
            <a:ext cx="865589" cy="914400"/>
          </a:xfrm>
          <a:prstGeom prst="rect">
            <a:avLst/>
          </a:prstGeom>
        </p:spPr>
      </p:pic>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382000" cy="5257800"/>
          </a:xfrm>
        </p:spPr>
        <p:txBody>
          <a:bodyPr>
            <a:normAutofit fontScale="92500" lnSpcReduction="20000"/>
          </a:bodyPr>
          <a:lstStyle/>
          <a:p>
            <a:pPr>
              <a:buNone/>
            </a:pPr>
            <a:r>
              <a:rPr lang="en-US" sz="3300" u="sng" dirty="0" smtClean="0"/>
              <a:t>Five Insights</a:t>
            </a:r>
          </a:p>
          <a:p>
            <a:pPr>
              <a:buNone/>
            </a:pPr>
            <a:endParaRPr lang="en-US" u="sng" dirty="0" smtClean="0"/>
          </a:p>
          <a:p>
            <a:r>
              <a:rPr lang="en-US" dirty="0" smtClean="0"/>
              <a:t>Joint Ventures/Alliance Deals allow you to penetrate new markets and acquire high quality clients with NO risk or fixed investment</a:t>
            </a:r>
          </a:p>
          <a:p>
            <a:endParaRPr lang="en-US" sz="2100" dirty="0" smtClean="0"/>
          </a:p>
          <a:p>
            <a:r>
              <a:rPr lang="en-US" dirty="0" smtClean="0"/>
              <a:t>Leveraged Marketing – allows you to create almost unlimited profit power by multiplying and magnifying the performance yield of everything you do</a:t>
            </a:r>
          </a:p>
          <a:p>
            <a:endParaRPr lang="en-US" sz="1900" dirty="0" smtClean="0"/>
          </a:p>
          <a:p>
            <a:r>
              <a:rPr lang="en-US" dirty="0" smtClean="0"/>
              <a:t>Ancillary marketing lets you create multiple, new income streams, profit resources by repurposing your brand, distribution channels, old buyers or even unsold prospects.</a:t>
            </a:r>
          </a:p>
        </p:txBody>
      </p:sp>
      <p:sp>
        <p:nvSpPr>
          <p:cNvPr id="5" name="Slide Number Placeholder 4"/>
          <p:cNvSpPr>
            <a:spLocks noGrp="1"/>
          </p:cNvSpPr>
          <p:nvPr>
            <p:ph type="sldNum" sz="quarter" idx="12"/>
          </p:nvPr>
        </p:nvSpPr>
        <p:spPr>
          <a:xfrm>
            <a:off x="8534400" y="6407944"/>
            <a:ext cx="478632" cy="365125"/>
          </a:xfrm>
        </p:spPr>
        <p:txBody>
          <a:bodyPr/>
          <a:lstStyle/>
          <a:p>
            <a:fld id="{F0926855-8391-4251-BB9B-7018D126B371}" type="slidenum">
              <a:rPr lang="en-US" smtClean="0"/>
              <a:pPr/>
              <a:t>228</a:t>
            </a:fld>
            <a:endParaRPr lang="en-US" dirty="0"/>
          </a:p>
        </p:txBody>
      </p:sp>
      <p:sp>
        <p:nvSpPr>
          <p:cNvPr id="2" name="Title 1"/>
          <p:cNvSpPr>
            <a:spLocks noGrp="1"/>
          </p:cNvSpPr>
          <p:nvPr>
            <p:ph type="title"/>
          </p:nvPr>
        </p:nvSpPr>
        <p:spPr>
          <a:xfrm>
            <a:off x="457200" y="0"/>
            <a:ext cx="8229600" cy="1143000"/>
          </a:xfrm>
        </p:spPr>
        <p:txBody>
          <a:bodyPr/>
          <a:lstStyle/>
          <a:p>
            <a:pPr algn="ctr"/>
            <a:r>
              <a:rPr lang="en-US" b="1" u="sng" dirty="0" smtClean="0"/>
              <a:t>Jay’s Philosophies</a:t>
            </a:r>
            <a:endParaRPr lang="en-US" b="1" u="sng" dirty="0"/>
          </a:p>
        </p:txBody>
      </p:sp>
      <p:pic>
        <p:nvPicPr>
          <p:cNvPr id="6" name="Content Placeholder 4" descr="Abraham_logo_05.jpg"/>
          <p:cNvPicPr>
            <a:picLocks noChangeAspect="1"/>
          </p:cNvPicPr>
          <p:nvPr/>
        </p:nvPicPr>
        <p:blipFill>
          <a:blip r:embed="rId3"/>
          <a:stretch>
            <a:fillRect/>
          </a:stretch>
        </p:blipFill>
        <p:spPr>
          <a:xfrm>
            <a:off x="7718621" y="6019800"/>
            <a:ext cx="793456" cy="838200"/>
          </a:xfrm>
          <a:prstGeom prst="rect">
            <a:avLst/>
          </a:prstGeom>
        </p:spPr>
      </p:pic>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92500" lnSpcReduction="10000"/>
          </a:bodyPr>
          <a:lstStyle/>
          <a:p>
            <a:pPr lvl="1"/>
            <a:r>
              <a:rPr lang="en-US" dirty="0" smtClean="0"/>
              <a:t>Change headlines or shift the opening in a sales proposition can increase sales response</a:t>
            </a:r>
          </a:p>
          <a:p>
            <a:pPr lvl="1"/>
            <a:endParaRPr lang="en-US" sz="3200" dirty="0" smtClean="0"/>
          </a:p>
          <a:p>
            <a:pPr lvl="1"/>
            <a:r>
              <a:rPr lang="en-US" dirty="0" smtClean="0"/>
              <a:t>Preemptive Marketing and Referral Programs</a:t>
            </a:r>
            <a:endParaRPr lang="en-US" sz="3200" dirty="0" smtClean="0"/>
          </a:p>
          <a:p>
            <a:pPr lvl="2"/>
            <a:r>
              <a:rPr lang="en-US" dirty="0" smtClean="0"/>
              <a:t>“block” ALL your other competition from being compared to you</a:t>
            </a:r>
            <a:endParaRPr lang="en-US" sz="2800" dirty="0" smtClean="0"/>
          </a:p>
          <a:p>
            <a:pPr lvl="3"/>
            <a:r>
              <a:rPr lang="en-US" dirty="0" smtClean="0"/>
              <a:t>Turns you from a commodity into proprietary </a:t>
            </a:r>
            <a:endParaRPr lang="en-US" sz="2400" dirty="0" smtClean="0"/>
          </a:p>
          <a:p>
            <a:pPr lvl="2"/>
            <a:r>
              <a:rPr lang="en-US" dirty="0" smtClean="0"/>
              <a:t>Systematic Referral – generating processes can increase your company’s business exponentially ( and decrease marketing and acquisition costs)</a:t>
            </a:r>
          </a:p>
          <a:p>
            <a:pPr lvl="2"/>
            <a:endParaRPr lang="en-US" sz="2800" dirty="0" smtClean="0"/>
          </a:p>
          <a:p>
            <a:pPr lvl="1"/>
            <a:r>
              <a:rPr lang="en-US" dirty="0" smtClean="0"/>
              <a:t>Up-the-Ante – Look at things From a Strategic Angle</a:t>
            </a:r>
            <a:endParaRPr lang="en-US" sz="3200" dirty="0" smtClean="0"/>
          </a:p>
          <a:p>
            <a:pPr lvl="2"/>
            <a:r>
              <a:rPr lang="en-US" dirty="0" smtClean="0"/>
              <a:t>On your strategy performance, your business model impact, your competitive positioning clout. </a:t>
            </a:r>
            <a:endParaRPr lang="en-US" sz="2800" dirty="0" smtClean="0"/>
          </a:p>
          <a:p>
            <a:pPr lvl="2"/>
            <a:r>
              <a:rPr lang="en-US" dirty="0" smtClean="0"/>
              <a:t>Replace or Adjust underperforming aspects of your business</a:t>
            </a:r>
            <a:endParaRPr lang="en-US" sz="2800" dirty="0" smtClean="0"/>
          </a:p>
        </p:txBody>
      </p:sp>
      <p:sp>
        <p:nvSpPr>
          <p:cNvPr id="5" name="Slide Number Placeholder 4"/>
          <p:cNvSpPr>
            <a:spLocks noGrp="1"/>
          </p:cNvSpPr>
          <p:nvPr>
            <p:ph type="sldNum" sz="quarter" idx="12"/>
          </p:nvPr>
        </p:nvSpPr>
        <p:spPr>
          <a:xfrm>
            <a:off x="8534400" y="6407944"/>
            <a:ext cx="478632" cy="365125"/>
          </a:xfrm>
        </p:spPr>
        <p:txBody>
          <a:bodyPr/>
          <a:lstStyle/>
          <a:p>
            <a:fld id="{F0926855-8391-4251-BB9B-7018D126B371}" type="slidenum">
              <a:rPr lang="en-US" smtClean="0"/>
              <a:pPr/>
              <a:t>229</a:t>
            </a:fld>
            <a:endParaRPr lang="en-US" dirty="0"/>
          </a:p>
        </p:txBody>
      </p:sp>
      <p:sp>
        <p:nvSpPr>
          <p:cNvPr id="2" name="Title 1"/>
          <p:cNvSpPr>
            <a:spLocks noGrp="1"/>
          </p:cNvSpPr>
          <p:nvPr>
            <p:ph type="title"/>
          </p:nvPr>
        </p:nvSpPr>
        <p:spPr/>
        <p:txBody>
          <a:bodyPr/>
          <a:lstStyle/>
          <a:p>
            <a:pPr algn="ctr"/>
            <a:r>
              <a:rPr lang="en-US" b="1" u="sng" dirty="0" smtClean="0"/>
              <a:t>Jay’s Philosophies</a:t>
            </a:r>
            <a:endParaRPr lang="en-US" b="1" u="sng" dirty="0"/>
          </a:p>
        </p:txBody>
      </p:sp>
      <p:pic>
        <p:nvPicPr>
          <p:cNvPr id="6" name="Content Placeholder 4" descr="Abraham_logo_05.jpg"/>
          <p:cNvPicPr>
            <a:picLocks noChangeAspect="1"/>
          </p:cNvPicPr>
          <p:nvPr/>
        </p:nvPicPr>
        <p:blipFill>
          <a:blip r:embed="rId3"/>
          <a:stretch>
            <a:fillRect/>
          </a:stretch>
        </p:blipFill>
        <p:spPr>
          <a:xfrm>
            <a:off x="8532317" y="5791200"/>
            <a:ext cx="611683" cy="64617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9144000" cy="5092891"/>
          </a:xfrm>
        </p:spPr>
        <p:txBody>
          <a:bodyPr>
            <a:normAutofit fontScale="32500" lnSpcReduction="20000"/>
          </a:bodyPr>
          <a:lstStyle/>
          <a:p>
            <a:pPr>
              <a:buNone/>
            </a:pPr>
            <a:r>
              <a:rPr lang="en-US" sz="2600" dirty="0" smtClean="0"/>
              <a:t>	</a:t>
            </a:r>
            <a:endParaRPr lang="en-US" sz="6500" dirty="0" smtClean="0"/>
          </a:p>
          <a:p>
            <a:r>
              <a:rPr lang="en-US" sz="6500" dirty="0" smtClean="0"/>
              <a:t>Mentally</a:t>
            </a:r>
            <a:r>
              <a:rPr lang="en-US" sz="6500" dirty="0"/>
              <a:t>, perceptively, “pivot” and stretch your paradigm of possibilities---before you listen to that 1st crowd funding expert or specialist who will follow me today and throughout the week.</a:t>
            </a:r>
          </a:p>
          <a:p>
            <a:endParaRPr lang="en-US" sz="6500" dirty="0" smtClean="0"/>
          </a:p>
          <a:p>
            <a:r>
              <a:rPr lang="en-US" sz="6500" dirty="0" smtClean="0"/>
              <a:t>Focusing </a:t>
            </a:r>
            <a:r>
              <a:rPr lang="en-US" sz="6500" dirty="0"/>
              <a:t>on the upside potential and seductive promise--is commendable. </a:t>
            </a:r>
          </a:p>
          <a:p>
            <a:endParaRPr lang="en-US" sz="6500" dirty="0" smtClean="0"/>
          </a:p>
          <a:p>
            <a:r>
              <a:rPr lang="en-US" sz="6500" dirty="0" smtClean="0"/>
              <a:t>BUT </a:t>
            </a:r>
            <a:r>
              <a:rPr lang="en-US" sz="6500" dirty="0"/>
              <a:t>focusing on the performance enhancement and mindset expanding disciplines required for everyone involved to produce maximum results is critical. </a:t>
            </a:r>
            <a:endParaRPr lang="en-US" sz="6500" dirty="0" smtClean="0"/>
          </a:p>
          <a:p>
            <a:endParaRPr lang="en-US" sz="6500" dirty="0" smtClean="0"/>
          </a:p>
          <a:p>
            <a:r>
              <a:rPr lang="en-US" sz="6500" dirty="0" smtClean="0"/>
              <a:t>Understanding </a:t>
            </a:r>
            <a:r>
              <a:rPr lang="en-US" sz="6500" dirty="0"/>
              <a:t>the universal truths, dynamics, factors, forces, laws (not legislation but immutable principles of success business success) driving all good things that will happen--is </a:t>
            </a:r>
            <a:r>
              <a:rPr lang="en-US" sz="6500" dirty="0" smtClean="0"/>
              <a:t>also critical</a:t>
            </a:r>
            <a:r>
              <a:rPr lang="en-US" sz="6500" dirty="0"/>
              <a:t>.</a:t>
            </a:r>
          </a:p>
          <a:p>
            <a:endParaRPr lang="en-US" sz="6500" dirty="0"/>
          </a:p>
          <a:p>
            <a:pPr>
              <a:buNone/>
            </a:pPr>
            <a:endParaRPr lang="en-US" sz="6500" dirty="0" smtClean="0"/>
          </a:p>
          <a:p>
            <a:endParaRPr lang="en-US" sz="6500" dirty="0" smtClean="0"/>
          </a:p>
          <a:p>
            <a:endParaRPr lang="en-US" sz="6500" dirty="0" smtClean="0"/>
          </a:p>
          <a:p>
            <a:pPr>
              <a:buNone/>
            </a:pPr>
            <a:endParaRPr lang="en-US" sz="65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When Worlds  Collide!!!</a:t>
            </a:r>
            <a:br>
              <a:rPr lang="en-US" dirty="0" smtClean="0"/>
            </a:b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23</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a:bodyPr>
          <a:lstStyle/>
          <a:p>
            <a:r>
              <a:rPr lang="en-US" b="1" dirty="0" smtClean="0"/>
              <a:t>Optimization Performance Enhancement Quotient</a:t>
            </a:r>
          </a:p>
          <a:p>
            <a:pPr>
              <a:buNone/>
            </a:pPr>
            <a:endParaRPr lang="en-US" dirty="0" smtClean="0"/>
          </a:p>
          <a:p>
            <a:pPr lvl="1"/>
            <a:r>
              <a:rPr lang="en-US" dirty="0" smtClean="0"/>
              <a:t>Identify the hidden opportunities, overlooked revenue streams, underperforming activities you can most quickly/meaningfully improve.</a:t>
            </a:r>
          </a:p>
          <a:p>
            <a:pPr lvl="1">
              <a:buNone/>
            </a:pPr>
            <a:endParaRPr lang="en-US" dirty="0" smtClean="0"/>
          </a:p>
          <a:p>
            <a:pPr lvl="1"/>
            <a:r>
              <a:rPr lang="en-US" dirty="0" smtClean="0"/>
              <a:t>Joint ventures, preeminence, leverage marketing, preemptive positioning, referral selling, mining ancillary income streams….</a:t>
            </a:r>
          </a:p>
        </p:txBody>
      </p:sp>
      <p:sp>
        <p:nvSpPr>
          <p:cNvPr id="5" name="Slide Number Placeholder 4"/>
          <p:cNvSpPr>
            <a:spLocks noGrp="1"/>
          </p:cNvSpPr>
          <p:nvPr>
            <p:ph type="sldNum" sz="quarter" idx="12"/>
          </p:nvPr>
        </p:nvSpPr>
        <p:spPr>
          <a:xfrm>
            <a:off x="8458200" y="6407944"/>
            <a:ext cx="554832" cy="365125"/>
          </a:xfrm>
        </p:spPr>
        <p:txBody>
          <a:bodyPr/>
          <a:lstStyle/>
          <a:p>
            <a:fld id="{F0926855-8391-4251-BB9B-7018D126B371}" type="slidenum">
              <a:rPr lang="en-US" smtClean="0"/>
              <a:pPr/>
              <a:t>230</a:t>
            </a:fld>
            <a:endParaRPr lang="en-US" dirty="0"/>
          </a:p>
        </p:txBody>
      </p:sp>
      <p:sp>
        <p:nvSpPr>
          <p:cNvPr id="2" name="Title 1"/>
          <p:cNvSpPr>
            <a:spLocks noGrp="1"/>
          </p:cNvSpPr>
          <p:nvPr>
            <p:ph type="title"/>
          </p:nvPr>
        </p:nvSpPr>
        <p:spPr/>
        <p:txBody>
          <a:bodyPr/>
          <a:lstStyle/>
          <a:p>
            <a:pPr algn="ctr"/>
            <a:r>
              <a:rPr lang="en-US" b="1" u="sng" dirty="0" smtClean="0"/>
              <a:t>Jay’s Philosophies</a:t>
            </a:r>
            <a:endParaRPr lang="en-US" b="1" u="sng" dirty="0"/>
          </a:p>
        </p:txBody>
      </p:sp>
      <p:pic>
        <p:nvPicPr>
          <p:cNvPr id="6" name="Content Placeholder 4" descr="Abraham_logo_05.jpg"/>
          <p:cNvPicPr>
            <a:picLocks noChangeAspect="1"/>
          </p:cNvPicPr>
          <p:nvPr/>
        </p:nvPicPr>
        <p:blipFill>
          <a:blip r:embed="rId3"/>
          <a:stretch>
            <a:fillRect/>
          </a:stretch>
        </p:blipFill>
        <p:spPr>
          <a:xfrm>
            <a:off x="8297664" y="5791200"/>
            <a:ext cx="611683" cy="646176"/>
          </a:xfrm>
          <a:prstGeom prst="rect">
            <a:avLst/>
          </a:prstGeom>
        </p:spPr>
      </p:pic>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567675" cy="4711891"/>
          </a:xfrm>
        </p:spPr>
        <p:txBody>
          <a:bodyPr>
            <a:noAutofit/>
          </a:bodyPr>
          <a:lstStyle/>
          <a:p>
            <a:pPr lvl="1"/>
            <a:r>
              <a:rPr lang="en-US" sz="2800" dirty="0" smtClean="0"/>
              <a:t>Are you a </a:t>
            </a:r>
            <a:r>
              <a:rPr lang="en-US" sz="2800" b="1" dirty="0" smtClean="0"/>
              <a:t>value creator </a:t>
            </a:r>
            <a:r>
              <a:rPr lang="en-US" sz="2800" dirty="0" smtClean="0"/>
              <a:t>or commerce siphon?</a:t>
            </a:r>
          </a:p>
          <a:p>
            <a:pPr lvl="2"/>
            <a:r>
              <a:rPr lang="en-US" sz="2800" dirty="0" smtClean="0"/>
              <a:t>This is based on purposeful/impactful innovation vs. pure profit motivation</a:t>
            </a:r>
          </a:p>
          <a:p>
            <a:pPr lvl="1"/>
            <a:r>
              <a:rPr lang="en-US" sz="2800" dirty="0" smtClean="0"/>
              <a:t>Are you </a:t>
            </a:r>
            <a:r>
              <a:rPr lang="en-US" sz="2800" b="1" dirty="0" smtClean="0"/>
              <a:t>truly adding innovative value </a:t>
            </a:r>
            <a:r>
              <a:rPr lang="en-US" sz="2800" dirty="0" smtClean="0"/>
              <a:t>to your market?</a:t>
            </a:r>
          </a:p>
          <a:p>
            <a:pPr lvl="1"/>
            <a:endParaRPr lang="en-US" sz="2800" dirty="0" smtClean="0"/>
          </a:p>
          <a:p>
            <a:pPr lvl="1">
              <a:buNone/>
            </a:pPr>
            <a:r>
              <a:rPr lang="en-US" sz="2800" dirty="0" smtClean="0"/>
              <a:t>If you can’t answer - then you probably aren’t innovating or adding anything meaningful and purposeful to your marketplace or your clients’ experience</a:t>
            </a:r>
          </a:p>
        </p:txBody>
      </p:sp>
      <p:sp>
        <p:nvSpPr>
          <p:cNvPr id="4" name="Slide Number Placeholder 3"/>
          <p:cNvSpPr>
            <a:spLocks noGrp="1"/>
          </p:cNvSpPr>
          <p:nvPr>
            <p:ph type="sldNum" sz="quarter" idx="12"/>
          </p:nvPr>
        </p:nvSpPr>
        <p:spPr>
          <a:xfrm>
            <a:off x="8458200" y="6407944"/>
            <a:ext cx="554832" cy="365125"/>
          </a:xfrm>
        </p:spPr>
        <p:txBody>
          <a:bodyPr/>
          <a:lstStyle/>
          <a:p>
            <a:fld id="{F0926855-8391-4251-BB9B-7018D126B371}" type="slidenum">
              <a:rPr lang="en-US" smtClean="0"/>
              <a:pPr/>
              <a:t>231</a:t>
            </a:fld>
            <a:endParaRPr lang="en-US" dirty="0"/>
          </a:p>
        </p:txBody>
      </p:sp>
      <p:sp>
        <p:nvSpPr>
          <p:cNvPr id="2" name="Title 1"/>
          <p:cNvSpPr>
            <a:spLocks noGrp="1"/>
          </p:cNvSpPr>
          <p:nvPr>
            <p:ph type="title"/>
          </p:nvPr>
        </p:nvSpPr>
        <p:spPr>
          <a:xfrm>
            <a:off x="457200" y="152400"/>
            <a:ext cx="8229600" cy="1143000"/>
          </a:xfrm>
        </p:spPr>
        <p:txBody>
          <a:bodyPr/>
          <a:lstStyle/>
          <a:p>
            <a:pPr algn="ctr"/>
            <a:r>
              <a:rPr lang="en-US" b="1" u="sng" dirty="0" smtClean="0"/>
              <a:t>Multiplier/Diminisher</a:t>
            </a:r>
            <a:endParaRPr lang="en-US" dirty="0"/>
          </a:p>
        </p:txBody>
      </p:sp>
      <p:pic>
        <p:nvPicPr>
          <p:cNvPr id="5" name="Content Placeholder 4" descr="Abraham_logo_05.jpg"/>
          <p:cNvPicPr>
            <a:picLocks noChangeAspect="1"/>
          </p:cNvPicPr>
          <p:nvPr/>
        </p:nvPicPr>
        <p:blipFill>
          <a:blip r:embed="rId3"/>
          <a:stretch>
            <a:fillRect/>
          </a:stretch>
        </p:blipFill>
        <p:spPr>
          <a:xfrm>
            <a:off x="7646489" y="5943600"/>
            <a:ext cx="865588" cy="914400"/>
          </a:xfrm>
          <a:prstGeom prst="rect">
            <a:avLst/>
          </a:prstGeom>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92500"/>
          </a:bodyPr>
          <a:lstStyle/>
          <a:p>
            <a:pPr lvl="0"/>
            <a:r>
              <a:rPr lang="en-US" dirty="0" smtClean="0"/>
              <a:t>If your goal is ultimately to grow your business by first growing yourself then -- first, you must change something in your belief systems and how you think.	</a:t>
            </a:r>
          </a:p>
          <a:p>
            <a:pPr lvl="0"/>
            <a:endParaRPr lang="en-US" sz="2200" dirty="0" smtClean="0"/>
          </a:p>
          <a:p>
            <a:pPr lvl="0"/>
            <a:r>
              <a:rPr lang="en-US" dirty="0" smtClean="0"/>
              <a:t>As an entrepreneur your team members </a:t>
            </a:r>
            <a:r>
              <a:rPr lang="en-US" b="1" dirty="0" smtClean="0"/>
              <a:t>should be raving fans</a:t>
            </a:r>
            <a:r>
              <a:rPr lang="en-US" dirty="0" smtClean="0"/>
              <a:t> of </a:t>
            </a:r>
            <a:r>
              <a:rPr lang="en-US" b="1" dirty="0" smtClean="0"/>
              <a:t>3 different groups:</a:t>
            </a:r>
            <a:endParaRPr lang="en-US" dirty="0" smtClean="0"/>
          </a:p>
          <a:p>
            <a:pPr lvl="1"/>
            <a:r>
              <a:rPr lang="en-US" dirty="0" smtClean="0"/>
              <a:t>Of a respected client - who’s life they’re going to transform</a:t>
            </a:r>
          </a:p>
          <a:p>
            <a:pPr lvl="1"/>
            <a:r>
              <a:rPr lang="en-US" dirty="0" smtClean="0"/>
              <a:t>Of one another so they will collaborate and synergistically cooperate.</a:t>
            </a:r>
          </a:p>
          <a:p>
            <a:pPr lvl="1"/>
            <a:r>
              <a:rPr lang="en-US" dirty="0" smtClean="0"/>
              <a:t>Of you, so that they will follow your lead because they know you’ll have their best interest always at heart.</a:t>
            </a:r>
          </a:p>
        </p:txBody>
      </p:sp>
      <p:sp>
        <p:nvSpPr>
          <p:cNvPr id="4" name="Slide Number Placeholder 3"/>
          <p:cNvSpPr>
            <a:spLocks noGrp="1"/>
          </p:cNvSpPr>
          <p:nvPr>
            <p:ph type="sldNum" sz="quarter" idx="12"/>
          </p:nvPr>
        </p:nvSpPr>
        <p:spPr>
          <a:xfrm>
            <a:off x="8458200" y="6407944"/>
            <a:ext cx="554832" cy="365125"/>
          </a:xfrm>
        </p:spPr>
        <p:txBody>
          <a:bodyPr/>
          <a:lstStyle/>
          <a:p>
            <a:fld id="{F0926855-8391-4251-BB9B-7018D126B371}" type="slidenum">
              <a:rPr lang="en-US" smtClean="0"/>
              <a:pPr/>
              <a:t>232</a:t>
            </a:fld>
            <a:endParaRPr lang="en-US" dirty="0"/>
          </a:p>
        </p:txBody>
      </p:sp>
      <p:sp>
        <p:nvSpPr>
          <p:cNvPr id="2" name="Title 1"/>
          <p:cNvSpPr>
            <a:spLocks noGrp="1"/>
          </p:cNvSpPr>
          <p:nvPr>
            <p:ph type="title"/>
          </p:nvPr>
        </p:nvSpPr>
        <p:spPr/>
        <p:txBody>
          <a:bodyPr/>
          <a:lstStyle/>
          <a:p>
            <a:pPr algn="ctr"/>
            <a:r>
              <a:rPr lang="en-US" b="1" u="sng" dirty="0" smtClean="0"/>
              <a:t>Multiplier/Diminisher</a:t>
            </a:r>
            <a:endParaRPr lang="en-US" dirty="0"/>
          </a:p>
        </p:txBody>
      </p:sp>
      <p:pic>
        <p:nvPicPr>
          <p:cNvPr id="5" name="Content Placeholder 4" descr="Abraham_logo_05.jpg"/>
          <p:cNvPicPr>
            <a:picLocks noChangeAspect="1"/>
          </p:cNvPicPr>
          <p:nvPr/>
        </p:nvPicPr>
        <p:blipFill>
          <a:blip r:embed="rId3"/>
          <a:stretch>
            <a:fillRect/>
          </a:stretch>
        </p:blipFill>
        <p:spPr>
          <a:xfrm>
            <a:off x="7862885" y="6172200"/>
            <a:ext cx="649192" cy="685800"/>
          </a:xfrm>
          <a:prstGeom prst="rect">
            <a:avLst/>
          </a:prstGeom>
        </p:spPr>
      </p:pic>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76400"/>
            <a:ext cx="8229600" cy="4525963"/>
          </a:xfrm>
        </p:spPr>
        <p:txBody>
          <a:bodyPr>
            <a:normAutofit fontScale="85000" lnSpcReduction="10000"/>
          </a:bodyPr>
          <a:lstStyle/>
          <a:p>
            <a:pPr>
              <a:buNone/>
            </a:pPr>
            <a:r>
              <a:rPr lang="en-US" sz="4000" dirty="0" smtClean="0"/>
              <a:t>“</a:t>
            </a:r>
            <a:r>
              <a:rPr lang="en-US" sz="4000" dirty="0" err="1" smtClean="0"/>
              <a:t>Crowdfunding</a:t>
            </a:r>
            <a:r>
              <a:rPr lang="en-US" sz="4000" dirty="0" smtClean="0"/>
              <a:t> could be a monstrously mammoth mechanism of capital creation with infinite rewards, or it can be an implosion of painful proportions. “What it needs is someone to impose prudence, qualitative discipline, and contingent-based strategies on all sides.” – Jay Abraham</a:t>
            </a:r>
            <a:endParaRPr lang="en-US" sz="4000"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233</a:t>
            </a:fld>
            <a:endParaRPr lang="en-US" dirty="0"/>
          </a:p>
        </p:txBody>
      </p:sp>
      <p:sp>
        <p:nvSpPr>
          <p:cNvPr id="4" name="Title 3"/>
          <p:cNvSpPr>
            <a:spLocks noGrp="1"/>
          </p:cNvSpPr>
          <p:nvPr>
            <p:ph type="title"/>
          </p:nvPr>
        </p:nvSpPr>
        <p:spPr/>
        <p:txBody>
          <a:bodyPr>
            <a:normAutofit fontScale="90000"/>
          </a:bodyPr>
          <a:lstStyle/>
          <a:p>
            <a:pPr algn="ctr"/>
            <a:r>
              <a:rPr lang="en-US" dirty="0">
                <a:effectLst/>
              </a:rPr>
              <a:t> </a:t>
            </a:r>
            <a:br>
              <a:rPr lang="en-US" dirty="0">
                <a:effectLst/>
              </a:rPr>
            </a:br>
            <a:r>
              <a:rPr lang="en-US" sz="5600" dirty="0" err="1" smtClean="0">
                <a:effectLst/>
              </a:rPr>
              <a:t>Crowdfunding</a:t>
            </a:r>
            <a:r>
              <a:rPr lang="en-US" sz="5600" dirty="0" smtClean="0">
                <a:effectLst/>
              </a:rPr>
              <a:t> Potential</a:t>
            </a:r>
            <a:endParaRPr lang="en-US" sz="5600" dirty="0">
              <a:effectLst/>
            </a:endParaRPr>
          </a:p>
        </p:txBody>
      </p:sp>
      <p:pic>
        <p:nvPicPr>
          <p:cNvPr id="5" name="Content Placeholder 4" descr="Abraham_logo_05.jpg"/>
          <p:cNvPicPr>
            <a:picLocks noChangeAspect="1"/>
          </p:cNvPicPr>
          <p:nvPr/>
        </p:nvPicPr>
        <p:blipFill>
          <a:blip r:embed="rId3"/>
          <a:stretch>
            <a:fillRect/>
          </a:stretch>
        </p:blipFill>
        <p:spPr>
          <a:xfrm>
            <a:off x="8095553" y="5486400"/>
            <a:ext cx="721324" cy="762000"/>
          </a:xfrm>
          <a:prstGeom prst="rect">
            <a:avLst/>
          </a:prstGeom>
        </p:spPr>
      </p:pic>
    </p:spTree>
    <p:extLst>
      <p:ext uri="{BB962C8B-B14F-4D97-AF65-F5344CB8AC3E}">
        <p14:creationId xmlns:p14="http://schemas.microsoft.com/office/powerpoint/2010/main" xmlns="" val="3768322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5092891"/>
          </a:xfrm>
        </p:spPr>
        <p:txBody>
          <a:bodyPr>
            <a:normAutofit/>
          </a:bodyPr>
          <a:lstStyle/>
          <a:p>
            <a:pPr>
              <a:buNone/>
            </a:pPr>
            <a:r>
              <a:rPr lang="en-US" sz="2600" dirty="0" smtClean="0"/>
              <a:t>	</a:t>
            </a:r>
          </a:p>
          <a:p>
            <a:pPr>
              <a:buNone/>
            </a:pPr>
            <a:r>
              <a:rPr lang="en-US" sz="2600" dirty="0" smtClean="0"/>
              <a:t>	</a:t>
            </a:r>
            <a:r>
              <a:rPr lang="en-US" sz="3200" dirty="0" smtClean="0"/>
              <a:t>With the exception of acts of God, (maybe 2 or 3% of </a:t>
            </a:r>
            <a:r>
              <a:rPr lang="en-US" sz="3200" dirty="0" smtClean="0">
                <a:solidFill>
                  <a:srgbClr val="FF0000"/>
                </a:solidFill>
              </a:rPr>
              <a:t>dividends)</a:t>
            </a:r>
            <a:r>
              <a:rPr lang="en-US" sz="3200" dirty="0" smtClean="0"/>
              <a:t>––all  your other results are pretty much the result of actions (or inaction) you take or don't----or of forces, factors and elements you either harness and control---or let control you!</a:t>
            </a:r>
          </a:p>
          <a:p>
            <a:pPr>
              <a:buNone/>
            </a:pPr>
            <a:endParaRPr lang="en-US" sz="2600" dirty="0" smtClean="0"/>
          </a:p>
          <a:p>
            <a:pPr>
              <a:buNone/>
            </a:pPr>
            <a:endParaRPr lang="en-US" sz="3600" dirty="0" smtClean="0"/>
          </a:p>
          <a:p>
            <a:endParaRPr lang="en-US" sz="3600" dirty="0" smtClean="0"/>
          </a:p>
          <a:p>
            <a:endParaRPr lang="en-US" sz="3600" dirty="0" smtClean="0"/>
          </a:p>
          <a:p>
            <a:pPr>
              <a:buNone/>
            </a:pPr>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You are able to Control Your Results</a:t>
            </a: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24</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5092891"/>
          </a:xfrm>
        </p:spPr>
        <p:txBody>
          <a:bodyPr>
            <a:normAutofit fontScale="85000" lnSpcReduction="20000"/>
          </a:bodyPr>
          <a:lstStyle/>
          <a:p>
            <a:endParaRPr lang="en-US" sz="3600" dirty="0" smtClean="0"/>
          </a:p>
          <a:p>
            <a:r>
              <a:rPr lang="en-US" sz="3600" dirty="0" smtClean="0"/>
              <a:t>It's either relevant or it’s irrelevant</a:t>
            </a:r>
          </a:p>
          <a:p>
            <a:r>
              <a:rPr lang="en-US" sz="3600" dirty="0"/>
              <a:t>Y</a:t>
            </a:r>
            <a:r>
              <a:rPr lang="en-US" sz="3600" dirty="0" smtClean="0"/>
              <a:t>ou are either appealing to the market or unappealing</a:t>
            </a:r>
          </a:p>
          <a:p>
            <a:r>
              <a:rPr lang="en-US" sz="3600" dirty="0" smtClean="0"/>
              <a:t>You either satisfy a strong, felt (but non-resolved) need or desire—or you don’t.</a:t>
            </a:r>
          </a:p>
          <a:p>
            <a:r>
              <a:rPr lang="en-US" sz="3600" dirty="0" smtClean="0"/>
              <a:t>You convey greater certainty of value outcome for your client, market stakeholders or you don’t!</a:t>
            </a:r>
          </a:p>
          <a:p>
            <a:pPr>
              <a:buNone/>
            </a:pPr>
            <a:r>
              <a:rPr lang="en-US" sz="3600" dirty="0" smtClean="0"/>
              <a:t> </a:t>
            </a:r>
          </a:p>
          <a:p>
            <a:pPr>
              <a:buNone/>
            </a:pPr>
            <a:endParaRPr lang="en-US" sz="3600" dirty="0" smtClean="0"/>
          </a:p>
          <a:p>
            <a:pPr>
              <a:buNone/>
            </a:pPr>
            <a:r>
              <a:rPr lang="en-US" sz="3600" dirty="0" smtClean="0"/>
              <a:t> </a:t>
            </a:r>
          </a:p>
          <a:p>
            <a:pPr>
              <a:buNone/>
            </a:pPr>
            <a:endParaRPr lang="en-US" sz="3600" dirty="0" smtClean="0"/>
          </a:p>
          <a:p>
            <a:endParaRPr lang="en-US" sz="3600" dirty="0" smtClean="0"/>
          </a:p>
          <a:p>
            <a:endParaRPr lang="en-US" sz="3600" dirty="0" smtClean="0"/>
          </a:p>
          <a:p>
            <a:pPr>
              <a:buNone/>
            </a:pPr>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a:bodyPr>
          <a:lstStyle/>
          <a:p>
            <a:pPr algn="ctr"/>
            <a:r>
              <a:rPr lang="en-US" dirty="0" smtClean="0"/>
              <a:t>There’s always a choice</a:t>
            </a: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25</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95400"/>
            <a:ext cx="8229600" cy="1143000"/>
          </a:xfrm>
        </p:spPr>
        <p:txBody>
          <a:bodyPr>
            <a:noAutofit/>
          </a:bodyPr>
          <a:lstStyle/>
          <a:p>
            <a:pPr algn="ctr"/>
            <a:r>
              <a:rPr lang="en-US" sz="7200" u="sng" dirty="0" smtClean="0"/>
              <a:t>Risk Reversal</a:t>
            </a:r>
            <a:endParaRPr lang="en-US" sz="7200" u="sng" dirty="0"/>
          </a:p>
        </p:txBody>
      </p:sp>
      <p:sp>
        <p:nvSpPr>
          <p:cNvPr id="3" name="Slide Number Placeholder 2"/>
          <p:cNvSpPr>
            <a:spLocks noGrp="1"/>
          </p:cNvSpPr>
          <p:nvPr>
            <p:ph type="sldNum" sz="quarter" idx="12"/>
          </p:nvPr>
        </p:nvSpPr>
        <p:spPr>
          <a:xfrm>
            <a:off x="8534400" y="6407944"/>
            <a:ext cx="478632" cy="365125"/>
          </a:xfrm>
        </p:spPr>
        <p:txBody>
          <a:bodyPr/>
          <a:lstStyle/>
          <a:p>
            <a:fld id="{22355311-62E5-4A26-BBA8-8BE5EC55C6ED}" type="slidenum">
              <a:rPr lang="en-US" smtClean="0"/>
              <a:pPr/>
              <a:t>26</a:t>
            </a:fld>
            <a:endParaRPr lang="en-US"/>
          </a:p>
        </p:txBody>
      </p:sp>
    </p:spTree>
    <p:extLst>
      <p:ext uri="{BB962C8B-B14F-4D97-AF65-F5344CB8AC3E}">
        <p14:creationId xmlns:p14="http://schemas.microsoft.com/office/powerpoint/2010/main" xmlns="" val="2118487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686800" cy="5562600"/>
          </a:xfrm>
        </p:spPr>
        <p:txBody>
          <a:bodyPr>
            <a:normAutofit fontScale="25000" lnSpcReduction="20000"/>
          </a:bodyPr>
          <a:lstStyle/>
          <a:p>
            <a:pPr>
              <a:buNone/>
            </a:pPr>
            <a:r>
              <a:rPr lang="en-US" sz="8000" dirty="0" smtClean="0"/>
              <a:t>	</a:t>
            </a:r>
          </a:p>
          <a:p>
            <a:r>
              <a:rPr lang="en-US" sz="8000" dirty="0" smtClean="0"/>
              <a:t>Worked in 465 industries–is that businesses understand that concept and strategy as common as dirt one industry can be most powerful breakthrough force if you're the only or 1st to use it in use it alone or in combination with other breakthroughs in your industry. </a:t>
            </a:r>
          </a:p>
          <a:p>
            <a:endParaRPr lang="en-US" sz="8000" dirty="0" smtClean="0"/>
          </a:p>
          <a:p>
            <a:r>
              <a:rPr lang="en-US" sz="8000" dirty="0" smtClean="0"/>
              <a:t>Tunnel vision verse funnel vision. Not just best practices</a:t>
            </a:r>
          </a:p>
          <a:p>
            <a:endParaRPr lang="en-US" sz="8000" dirty="0" smtClean="0"/>
          </a:p>
          <a:p>
            <a:r>
              <a:rPr lang="en-US" sz="8000" dirty="0" smtClean="0"/>
              <a:t>I’ve counseled over 300 famous experts. </a:t>
            </a:r>
            <a:endParaRPr lang="en-US" sz="8000" dirty="0"/>
          </a:p>
          <a:p>
            <a:pPr lvl="1"/>
            <a:r>
              <a:rPr lang="en-US" sz="8000" dirty="0" smtClean="0"/>
              <a:t>None came for expertise help.</a:t>
            </a:r>
          </a:p>
          <a:p>
            <a:pPr lvl="2"/>
            <a:r>
              <a:rPr lang="en-US" sz="8000" dirty="0" smtClean="0"/>
              <a:t>All came to distinguish and differentiate their expertise above all the others in their field </a:t>
            </a:r>
            <a:endParaRPr lang="en-US" sz="8000" dirty="0"/>
          </a:p>
          <a:p>
            <a:pPr lvl="2"/>
            <a:r>
              <a:rPr lang="en-US" sz="8000" dirty="0" smtClean="0"/>
              <a:t>Came to me to demonstrate to their market the tangible value of their intangible expertise/ability. </a:t>
            </a:r>
          </a:p>
          <a:p>
            <a:pPr lvl="2"/>
            <a:endParaRPr lang="en-US" sz="8000" dirty="0" smtClean="0"/>
          </a:p>
          <a:p>
            <a:pPr lvl="1"/>
            <a:r>
              <a:rPr lang="en-US" sz="8000" dirty="0" smtClean="0"/>
              <a:t>But I had to 1st learn their expertise</a:t>
            </a:r>
          </a:p>
          <a:p>
            <a:pPr lvl="2"/>
            <a:r>
              <a:rPr lang="en-US" sz="8000" dirty="0" smtClean="0"/>
              <a:t> SO I have vast scope of mass methodological expertise. (</a:t>
            </a:r>
            <a:r>
              <a:rPr lang="en-US" sz="8000" dirty="0" smtClean="0">
                <a:solidFill>
                  <a:srgbClr val="FF0000"/>
                </a:solidFill>
              </a:rPr>
              <a:t>see</a:t>
            </a:r>
            <a:endParaRPr lang="en-US" sz="8000" dirty="0"/>
          </a:p>
          <a:p>
            <a:endParaRPr lang="en-US" sz="6800" dirty="0" smtClean="0">
              <a:solidFill>
                <a:srgbClr val="FF0000"/>
              </a:solidFill>
            </a:endParaRPr>
          </a:p>
          <a:p>
            <a:r>
              <a:rPr lang="en-US" sz="6400" dirty="0" smtClean="0"/>
              <a:t> </a:t>
            </a:r>
          </a:p>
          <a:p>
            <a:endParaRPr lang="en-US" sz="6400" dirty="0" smtClean="0"/>
          </a:p>
          <a:p>
            <a:pPr>
              <a:buNone/>
            </a:pPr>
            <a:endParaRPr lang="en-US" sz="6400" dirty="0" smtClean="0"/>
          </a:p>
          <a:p>
            <a:pPr>
              <a:buNone/>
            </a:pPr>
            <a:endParaRPr lang="en-US" sz="6400" dirty="0" smtClean="0"/>
          </a:p>
          <a:p>
            <a:pPr>
              <a:buNone/>
            </a:pPr>
            <a:r>
              <a:rPr lang="en-US" sz="6400" dirty="0" smtClean="0"/>
              <a:t> </a:t>
            </a:r>
          </a:p>
          <a:p>
            <a:pPr>
              <a:buNone/>
            </a:pPr>
            <a:endParaRPr lang="en-US" sz="6400" dirty="0" smtClean="0"/>
          </a:p>
          <a:p>
            <a:endParaRPr lang="en-US" sz="6400" dirty="0" smtClean="0"/>
          </a:p>
          <a:p>
            <a:endParaRPr lang="en-US" sz="6400" dirty="0" smtClean="0"/>
          </a:p>
          <a:p>
            <a:pPr>
              <a:buNone/>
            </a:pPr>
            <a:endParaRPr lang="en-US" sz="6400" dirty="0" smtClean="0"/>
          </a:p>
          <a:p>
            <a:pPr algn="ctr">
              <a:lnSpc>
                <a:spcPct val="150000"/>
              </a:lnSpc>
              <a:buNone/>
            </a:pPr>
            <a:endParaRPr lang="en-US" sz="6400" dirty="0" smtClean="0"/>
          </a:p>
          <a:p>
            <a:endParaRPr lang="en-US" sz="6400" dirty="0"/>
          </a:p>
        </p:txBody>
      </p:sp>
      <p:sp>
        <p:nvSpPr>
          <p:cNvPr id="3" name="Title 2"/>
          <p:cNvSpPr>
            <a:spLocks noGrp="1"/>
          </p:cNvSpPr>
          <p:nvPr>
            <p:ph type="title"/>
          </p:nvPr>
        </p:nvSpPr>
        <p:spPr>
          <a:xfrm>
            <a:off x="685800" y="-14111"/>
            <a:ext cx="8229600" cy="1143000"/>
          </a:xfrm>
        </p:spPr>
        <p:txBody>
          <a:bodyPr>
            <a:normAutofit/>
          </a:bodyPr>
          <a:lstStyle/>
          <a:p>
            <a:pPr algn="ctr"/>
            <a:r>
              <a:rPr lang="en-US" dirty="0" smtClean="0"/>
              <a:t>My Background</a:t>
            </a: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27</a:t>
            </a:fld>
            <a:endParaRPr lang="en-US" dirty="0"/>
          </a:p>
        </p:txBody>
      </p:sp>
      <p:pic>
        <p:nvPicPr>
          <p:cNvPr id="6" name="Content Placeholder 4" descr="Abraham_logo_05.jpg"/>
          <p:cNvPicPr>
            <a:picLocks noChangeAspect="1"/>
          </p:cNvPicPr>
          <p:nvPr/>
        </p:nvPicPr>
        <p:blipFill>
          <a:blip r:embed="rId3"/>
          <a:stretch>
            <a:fillRect/>
          </a:stretch>
        </p:blipFill>
        <p:spPr>
          <a:xfrm>
            <a:off x="8099523" y="5410200"/>
            <a:ext cx="1044477" cy="110337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382000" cy="5486400"/>
          </a:xfrm>
        </p:spPr>
        <p:txBody>
          <a:bodyPr>
            <a:noAutofit/>
          </a:bodyPr>
          <a:lstStyle/>
          <a:p>
            <a:r>
              <a:rPr lang="en-US" sz="1800" dirty="0"/>
              <a:t>I’ve helped the Deming organization (father optimization, process improvement, geometric performance enhancement, highest and best use theory</a:t>
            </a:r>
            <a:r>
              <a:rPr lang="en-US" sz="1800" dirty="0" smtClean="0"/>
              <a:t>)</a:t>
            </a:r>
          </a:p>
          <a:p>
            <a:endParaRPr lang="en-US" sz="1800" dirty="0" smtClean="0"/>
          </a:p>
          <a:p>
            <a:pPr lvl="1"/>
            <a:r>
              <a:rPr lang="en-US" sz="1800" dirty="0" smtClean="0"/>
              <a:t>Learned </a:t>
            </a:r>
            <a:r>
              <a:rPr lang="en-US" sz="1800" dirty="0"/>
              <a:t>how ten to 20 impact points can translate to hundreds of percent more improvement in either success probability and or financial </a:t>
            </a:r>
            <a:r>
              <a:rPr lang="en-US" sz="1800" dirty="0" smtClean="0"/>
              <a:t>performance</a:t>
            </a:r>
          </a:p>
          <a:p>
            <a:pPr lvl="1"/>
            <a:endParaRPr lang="en-US" sz="1800" dirty="0"/>
          </a:p>
          <a:p>
            <a:r>
              <a:rPr lang="en-US" sz="1800" dirty="0"/>
              <a:t>I’ve worked with </a:t>
            </a:r>
            <a:r>
              <a:rPr lang="en-US" sz="1800" dirty="0" err="1"/>
              <a:t>QualPro</a:t>
            </a:r>
            <a:r>
              <a:rPr lang="en-US" sz="1800" dirty="0"/>
              <a:t>–multi variable testing </a:t>
            </a:r>
            <a:r>
              <a:rPr lang="en-US" sz="1800" dirty="0">
                <a:solidFill>
                  <a:srgbClr val="FF0000"/>
                </a:solidFill>
              </a:rPr>
              <a:t>hundreds of millions of experiments covering sales, marketing, positioning, merchandising, customer service, reactive reactivation, conservation, </a:t>
            </a:r>
            <a:r>
              <a:rPr lang="en-US" sz="1800" dirty="0" smtClean="0">
                <a:solidFill>
                  <a:srgbClr val="FF0000"/>
                </a:solidFill>
              </a:rPr>
              <a:t>loyalty</a:t>
            </a:r>
          </a:p>
          <a:p>
            <a:endParaRPr lang="en-US" sz="1800" dirty="0">
              <a:solidFill>
                <a:srgbClr val="FF0000"/>
              </a:solidFill>
            </a:endParaRPr>
          </a:p>
          <a:p>
            <a:r>
              <a:rPr lang="en-US" sz="1800" dirty="0" smtClean="0"/>
              <a:t>Largest </a:t>
            </a:r>
            <a:r>
              <a:rPr lang="en-US" sz="1800" dirty="0"/>
              <a:t>litigation strategic consulting </a:t>
            </a:r>
            <a:r>
              <a:rPr lang="en-US" sz="1800" dirty="0" smtClean="0"/>
              <a:t>company</a:t>
            </a:r>
          </a:p>
          <a:p>
            <a:pPr lvl="1"/>
            <a:r>
              <a:rPr lang="en-US" sz="1800" dirty="0" smtClean="0"/>
              <a:t>Learned </a:t>
            </a:r>
            <a:r>
              <a:rPr lang="en-US" sz="1800" dirty="0"/>
              <a:t>how to depict pain-and-suffering or non-</a:t>
            </a:r>
            <a:r>
              <a:rPr lang="en-US" sz="1800" dirty="0" smtClean="0"/>
              <a:t>suffering</a:t>
            </a:r>
          </a:p>
          <a:p>
            <a:pPr lvl="1"/>
            <a:r>
              <a:rPr lang="en-US" sz="1800" dirty="0" smtClean="0"/>
              <a:t>Learn </a:t>
            </a:r>
            <a:r>
              <a:rPr lang="en-US" sz="1800" dirty="0"/>
              <a:t>how to understand impact of markets precedents attitudes actions in prayer oh</a:t>
            </a:r>
          </a:p>
        </p:txBody>
      </p:sp>
      <p:sp>
        <p:nvSpPr>
          <p:cNvPr id="3" name="Slide Number Placeholder 2"/>
          <p:cNvSpPr>
            <a:spLocks noGrp="1"/>
          </p:cNvSpPr>
          <p:nvPr>
            <p:ph type="sldNum" sz="quarter" idx="12"/>
          </p:nvPr>
        </p:nvSpPr>
        <p:spPr/>
        <p:txBody>
          <a:bodyPr/>
          <a:lstStyle/>
          <a:p>
            <a:fld id="{F0926855-8391-4251-BB9B-7018D126B371}" type="slidenum">
              <a:rPr lang="en-US" smtClean="0"/>
              <a:pPr/>
              <a:t>28</a:t>
            </a:fld>
            <a:endParaRPr lang="en-US" dirty="0"/>
          </a:p>
        </p:txBody>
      </p:sp>
      <p:sp>
        <p:nvSpPr>
          <p:cNvPr id="4" name="Title 3"/>
          <p:cNvSpPr>
            <a:spLocks noGrp="1"/>
          </p:cNvSpPr>
          <p:nvPr>
            <p:ph type="title"/>
          </p:nvPr>
        </p:nvSpPr>
        <p:spPr>
          <a:xfrm>
            <a:off x="381000" y="28685"/>
            <a:ext cx="8229600" cy="1143000"/>
          </a:xfrm>
        </p:spPr>
        <p:txBody>
          <a:bodyPr/>
          <a:lstStyle/>
          <a:p>
            <a:pPr algn="ctr"/>
            <a:r>
              <a:rPr lang="en-US" dirty="0" smtClean="0"/>
              <a:t>My Background</a:t>
            </a:r>
            <a:endParaRPr lang="en-US" dirty="0"/>
          </a:p>
        </p:txBody>
      </p:sp>
    </p:spTree>
    <p:extLst>
      <p:ext uri="{BB962C8B-B14F-4D97-AF65-F5344CB8AC3E}">
        <p14:creationId xmlns:p14="http://schemas.microsoft.com/office/powerpoint/2010/main" xmlns="" val="965958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5092891"/>
          </a:xfrm>
        </p:spPr>
        <p:txBody>
          <a:bodyPr>
            <a:normAutofit fontScale="77500" lnSpcReduction="20000"/>
          </a:bodyPr>
          <a:lstStyle/>
          <a:p>
            <a:pPr>
              <a:buNone/>
            </a:pPr>
            <a:r>
              <a:rPr lang="en-US" sz="2600" dirty="0" smtClean="0"/>
              <a:t>	</a:t>
            </a:r>
          </a:p>
          <a:p>
            <a:pPr>
              <a:buNone/>
            </a:pPr>
            <a:r>
              <a:rPr lang="en-US" sz="2600" dirty="0" smtClean="0"/>
              <a:t>	</a:t>
            </a:r>
            <a:r>
              <a:rPr lang="en-US" sz="3600" dirty="0" smtClean="0"/>
              <a:t>I'm not trying to be a brilliant crowd funding expert. </a:t>
            </a:r>
          </a:p>
          <a:p>
            <a:pPr>
              <a:buNone/>
            </a:pPr>
            <a:endParaRPr lang="en-US" sz="3600" dirty="0" smtClean="0"/>
          </a:p>
          <a:p>
            <a:pPr>
              <a:buNone/>
            </a:pPr>
            <a:r>
              <a:rPr lang="en-US" sz="3600" dirty="0" smtClean="0"/>
              <a:t>	The 64 other speakers, panelists experts, specialists legislators and politicians exhibitors and sponsors can provide all the specialized industry knowledge can carry home between your years and an on your I data recorders.</a:t>
            </a:r>
          </a:p>
          <a:p>
            <a:pPr>
              <a:buNone/>
            </a:pPr>
            <a:endParaRPr lang="en-US" sz="3600" dirty="0" smtClean="0"/>
          </a:p>
          <a:p>
            <a:pPr>
              <a:buNone/>
            </a:pPr>
            <a:endParaRPr lang="en-US" sz="3600" dirty="0" smtClean="0"/>
          </a:p>
          <a:p>
            <a:pPr>
              <a:buNone/>
            </a:pPr>
            <a:r>
              <a:rPr lang="en-US" sz="3600" dirty="0" smtClean="0"/>
              <a:t> </a:t>
            </a:r>
          </a:p>
          <a:p>
            <a:pPr>
              <a:buNone/>
            </a:pPr>
            <a:endParaRPr lang="en-US" sz="3600" dirty="0" smtClean="0"/>
          </a:p>
          <a:p>
            <a:endParaRPr lang="en-US" sz="3600" dirty="0" smtClean="0"/>
          </a:p>
          <a:p>
            <a:endParaRPr lang="en-US" sz="3600" dirty="0" smtClean="0"/>
          </a:p>
          <a:p>
            <a:pPr>
              <a:buNone/>
            </a:pPr>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Let’s Be Clear on WHO I AM NOT--</a:t>
            </a: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29</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cs typeface="Times New Roman" pitchFamily="18" charset="0"/>
              </a:rPr>
              <a:t>The incompetent, therefore, suffer doubly! </a:t>
            </a:r>
          </a:p>
          <a:p>
            <a:pPr lvl="1"/>
            <a:r>
              <a:rPr lang="en-US" dirty="0">
                <a:cs typeface="Times New Roman" pitchFamily="18" charset="0"/>
              </a:rPr>
              <a:t> Not only do they reach erroneous conclusions and make unfortunate choices – but their incompetence robs them of the ability to even realize it. </a:t>
            </a:r>
          </a:p>
          <a:p>
            <a:pPr lvl="1"/>
            <a:r>
              <a:rPr lang="en-US" dirty="0">
                <a:cs typeface="Times New Roman" pitchFamily="18" charset="0"/>
              </a:rPr>
              <a:t> In fact, this incompetence can also be denial to accept reality.  (Obvious Adams).</a:t>
            </a:r>
          </a:p>
          <a:p>
            <a:r>
              <a:rPr lang="en-US" dirty="0">
                <a:cs typeface="Times New Roman" pitchFamily="18" charset="0"/>
              </a:rPr>
              <a:t>Your challenge: Accept a new reality – one that has many facets</a:t>
            </a:r>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3</a:t>
            </a:fld>
            <a:endParaRPr lang="en-US" dirty="0"/>
          </a:p>
        </p:txBody>
      </p:sp>
      <p:sp>
        <p:nvSpPr>
          <p:cNvPr id="4" name="Title 3"/>
          <p:cNvSpPr>
            <a:spLocks noGrp="1"/>
          </p:cNvSpPr>
          <p:nvPr>
            <p:ph type="title"/>
          </p:nvPr>
        </p:nvSpPr>
        <p:spPr/>
        <p:txBody>
          <a:bodyPr/>
          <a:lstStyle/>
          <a:p>
            <a:r>
              <a:rPr lang="en-US" dirty="0" smtClean="0"/>
              <a:t>When Worlds Collide</a:t>
            </a:r>
            <a:endParaRPr lang="en-US" dirty="0"/>
          </a:p>
        </p:txBody>
      </p:sp>
    </p:spTree>
    <p:extLst>
      <p:ext uri="{BB962C8B-B14F-4D97-AF65-F5344CB8AC3E}">
        <p14:creationId xmlns:p14="http://schemas.microsoft.com/office/powerpoint/2010/main" xmlns="" val="3535691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9144000" cy="5092891"/>
          </a:xfrm>
        </p:spPr>
        <p:txBody>
          <a:bodyPr>
            <a:normAutofit/>
          </a:bodyPr>
          <a:lstStyle/>
          <a:p>
            <a:pPr>
              <a:buNone/>
            </a:pPr>
            <a:r>
              <a:rPr lang="en-US" sz="2600" dirty="0" smtClean="0"/>
              <a:t>	</a:t>
            </a:r>
          </a:p>
          <a:p>
            <a:pPr>
              <a:buNone/>
            </a:pPr>
            <a:r>
              <a:rPr lang="en-US" sz="2600" dirty="0" smtClean="0"/>
              <a:t>		</a:t>
            </a:r>
          </a:p>
          <a:p>
            <a:pPr>
              <a:buNone/>
            </a:pPr>
            <a:endParaRPr lang="en-US" sz="2600" dirty="0" smtClean="0"/>
          </a:p>
          <a:p>
            <a:pPr>
              <a:buNone/>
            </a:pPr>
            <a:endParaRPr lang="en-US" sz="2600" dirty="0" smtClean="0"/>
          </a:p>
          <a:p>
            <a:pPr>
              <a:buNone/>
            </a:pPr>
            <a:r>
              <a:rPr lang="en-US" sz="2600" dirty="0" smtClean="0"/>
              <a:t>		</a:t>
            </a:r>
            <a:r>
              <a:rPr lang="en-US" sz="3600" dirty="0" smtClean="0"/>
              <a:t>My expertise is business building.</a:t>
            </a:r>
          </a:p>
          <a:p>
            <a:pPr>
              <a:buNone/>
            </a:pPr>
            <a:r>
              <a:rPr lang="en-US" sz="3600" dirty="0" smtClean="0"/>
              <a:t> </a:t>
            </a:r>
          </a:p>
          <a:p>
            <a:pPr>
              <a:buNone/>
            </a:pPr>
            <a:endParaRPr lang="en-US" sz="3600" dirty="0" smtClean="0"/>
          </a:p>
          <a:p>
            <a:pPr>
              <a:buNone/>
            </a:pPr>
            <a:endParaRPr lang="en-US" sz="3600" dirty="0" smtClean="0"/>
          </a:p>
          <a:p>
            <a:pPr>
              <a:buNone/>
            </a:pPr>
            <a:r>
              <a:rPr lang="en-US" sz="3600" dirty="0" smtClean="0"/>
              <a:t> </a:t>
            </a:r>
          </a:p>
          <a:p>
            <a:pPr>
              <a:buNone/>
            </a:pPr>
            <a:endParaRPr lang="en-US" sz="3600" dirty="0" smtClean="0"/>
          </a:p>
          <a:p>
            <a:endParaRPr lang="en-US" sz="3600" dirty="0" smtClean="0"/>
          </a:p>
          <a:p>
            <a:endParaRPr lang="en-US" sz="3600" dirty="0" smtClean="0"/>
          </a:p>
          <a:p>
            <a:pPr>
              <a:buNone/>
            </a:pPr>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a:bodyPr>
          <a:lstStyle/>
          <a:p>
            <a:pPr algn="ctr"/>
            <a:r>
              <a:rPr lang="en-US" dirty="0"/>
              <a:t>Let’s Be Clear on WHO I AM--</a:t>
            </a:r>
          </a:p>
        </p:txBody>
      </p:sp>
      <p:sp>
        <p:nvSpPr>
          <p:cNvPr id="4" name="Slide Number Placeholder 3"/>
          <p:cNvSpPr>
            <a:spLocks noGrp="1"/>
          </p:cNvSpPr>
          <p:nvPr>
            <p:ph type="sldNum" sz="quarter" idx="12"/>
          </p:nvPr>
        </p:nvSpPr>
        <p:spPr/>
        <p:txBody>
          <a:bodyPr/>
          <a:lstStyle/>
          <a:p>
            <a:fld id="{22355311-62E5-4A26-BBA8-8BE5EC55C6ED}" type="slidenum">
              <a:rPr lang="en-US" smtClean="0"/>
              <a:pPr/>
              <a:t>30</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36509"/>
            <a:ext cx="9144000" cy="5092891"/>
          </a:xfrm>
        </p:spPr>
        <p:txBody>
          <a:bodyPr>
            <a:normAutofit fontScale="25000" lnSpcReduction="20000"/>
          </a:bodyPr>
          <a:lstStyle/>
          <a:p>
            <a:r>
              <a:rPr lang="en-US" sz="9600" dirty="0" smtClean="0"/>
              <a:t>Its strategic/critical thinking</a:t>
            </a:r>
          </a:p>
          <a:p>
            <a:r>
              <a:rPr lang="en-US" sz="9600" dirty="0" smtClean="0"/>
              <a:t>It's nonlinear divergent thinking /funnel vision</a:t>
            </a:r>
          </a:p>
          <a:p>
            <a:r>
              <a:rPr lang="en-US" sz="9600" dirty="0" smtClean="0"/>
              <a:t>It's harnessing the upside power of geometry and leveraging it to all the marketing, selling and positioning/competitive efforts you employ</a:t>
            </a:r>
          </a:p>
          <a:p>
            <a:r>
              <a:rPr lang="en-US" sz="9600" dirty="0" smtClean="0"/>
              <a:t> It's enhancing your success-probability and fortifying/re-engineering your business model, revenue or result model to maximize yield.</a:t>
            </a:r>
          </a:p>
          <a:p>
            <a:r>
              <a:rPr lang="en-US" sz="9600" dirty="0" smtClean="0"/>
              <a:t>It's </a:t>
            </a:r>
            <a:r>
              <a:rPr lang="en-US" sz="9600" dirty="0"/>
              <a:t>understanding highest and </a:t>
            </a:r>
            <a:r>
              <a:rPr lang="en-US" sz="9600" dirty="0" smtClean="0"/>
              <a:t>best use</a:t>
            </a:r>
            <a:r>
              <a:rPr lang="en-US" sz="9600" dirty="0"/>
              <a:t>…of time, people, effort, opportunity</a:t>
            </a:r>
            <a:r>
              <a:rPr lang="en-US" sz="9600" dirty="0" smtClean="0"/>
              <a:t>, talent</a:t>
            </a:r>
            <a:r>
              <a:rPr lang="en-US" sz="9600" dirty="0"/>
              <a:t>, actions, axis, capital, </a:t>
            </a:r>
            <a:r>
              <a:rPr lang="en-US" sz="9600" dirty="0" smtClean="0"/>
              <a:t>human capital</a:t>
            </a:r>
            <a:r>
              <a:rPr lang="en-US" sz="9600" dirty="0"/>
              <a:t>, relationships and </a:t>
            </a:r>
            <a:r>
              <a:rPr lang="en-US" sz="9600" dirty="0" smtClean="0"/>
              <a:t>distribution channels.</a:t>
            </a:r>
          </a:p>
          <a:p>
            <a:r>
              <a:rPr lang="en-US" sz="9600" dirty="0" smtClean="0"/>
              <a:t>It's </a:t>
            </a:r>
            <a:r>
              <a:rPr lang="en-US" sz="9600" dirty="0"/>
              <a:t>seeing what's wrong with </a:t>
            </a:r>
            <a:r>
              <a:rPr lang="en-US" sz="9600" i="1" dirty="0"/>
              <a:t>this</a:t>
            </a:r>
            <a:r>
              <a:rPr lang="en-US" sz="9600" dirty="0"/>
              <a:t> picture––not </a:t>
            </a:r>
            <a:r>
              <a:rPr lang="en-US" sz="9600" dirty="0" smtClean="0"/>
              <a:t>what’s right</a:t>
            </a:r>
            <a:r>
              <a:rPr lang="en-US" sz="9600" dirty="0"/>
              <a:t>–––and then seeing how to mitigate (or eviscerate</a:t>
            </a:r>
            <a:r>
              <a:rPr lang="en-US" sz="9600" dirty="0" smtClean="0"/>
              <a:t>)the </a:t>
            </a:r>
            <a:r>
              <a:rPr lang="en-US" sz="9600" dirty="0"/>
              <a:t>negatives––while multiplying and maximizing </a:t>
            </a:r>
            <a:r>
              <a:rPr lang="en-US" sz="9600" dirty="0" smtClean="0"/>
              <a:t>the positives</a:t>
            </a:r>
          </a:p>
          <a:p>
            <a:pPr>
              <a:buNone/>
            </a:pPr>
            <a:r>
              <a:rPr lang="en-US" sz="9600" dirty="0" smtClean="0"/>
              <a:t> </a:t>
            </a:r>
          </a:p>
          <a:p>
            <a:pPr>
              <a:buNone/>
            </a:pPr>
            <a:endParaRPr lang="en-US" sz="8000" dirty="0" smtClean="0"/>
          </a:p>
          <a:p>
            <a:pPr>
              <a:buNone/>
            </a:pPr>
            <a:r>
              <a:rPr lang="en-US" sz="8000" dirty="0" smtClean="0"/>
              <a:t>		</a:t>
            </a:r>
          </a:p>
          <a:p>
            <a:pPr>
              <a:buNone/>
            </a:pPr>
            <a:endParaRPr lang="en-US" sz="5100" dirty="0" smtClean="0"/>
          </a:p>
          <a:p>
            <a:pPr>
              <a:buNone/>
            </a:pPr>
            <a:endParaRPr lang="en-US" sz="2600" dirty="0" smtClean="0"/>
          </a:p>
          <a:p>
            <a:pPr>
              <a:buNone/>
            </a:pPr>
            <a:r>
              <a:rPr lang="en-US" sz="2600" dirty="0" smtClean="0"/>
              <a:t>		</a:t>
            </a:r>
            <a:endParaRPr lang="en-US" sz="3600" dirty="0" smtClean="0"/>
          </a:p>
          <a:p>
            <a:pPr>
              <a:buNone/>
            </a:pPr>
            <a:r>
              <a:rPr lang="en-US" sz="3600" dirty="0" smtClean="0"/>
              <a:t> </a:t>
            </a:r>
          </a:p>
          <a:p>
            <a:pPr>
              <a:buNone/>
            </a:pPr>
            <a:endParaRPr lang="en-US" sz="3600" dirty="0" smtClean="0"/>
          </a:p>
          <a:p>
            <a:pPr>
              <a:buNone/>
            </a:pPr>
            <a:endParaRPr lang="en-US" sz="3600" dirty="0" smtClean="0"/>
          </a:p>
          <a:p>
            <a:pPr>
              <a:buNone/>
            </a:pPr>
            <a:r>
              <a:rPr lang="en-US" sz="3600" dirty="0" smtClean="0"/>
              <a:t> </a:t>
            </a:r>
          </a:p>
          <a:p>
            <a:pPr>
              <a:buNone/>
            </a:pPr>
            <a:endParaRPr lang="en-US" sz="3600" dirty="0" smtClean="0"/>
          </a:p>
          <a:p>
            <a:endParaRPr lang="en-US" sz="3600" dirty="0" smtClean="0"/>
          </a:p>
          <a:p>
            <a:endParaRPr lang="en-US" sz="3600" dirty="0" smtClean="0"/>
          </a:p>
          <a:p>
            <a:pPr>
              <a:buNone/>
            </a:pPr>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a:bodyPr>
          <a:lstStyle/>
          <a:p>
            <a:pPr algn="ctr"/>
            <a:r>
              <a:rPr lang="en-US" dirty="0" smtClean="0"/>
              <a:t>My Expertise…</a:t>
            </a: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31</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36509"/>
            <a:ext cx="8686800" cy="5092891"/>
          </a:xfrm>
        </p:spPr>
        <p:txBody>
          <a:bodyPr>
            <a:normAutofit fontScale="25000" lnSpcReduction="20000"/>
          </a:bodyPr>
          <a:lstStyle/>
          <a:p>
            <a:pPr>
              <a:buNone/>
            </a:pPr>
            <a:r>
              <a:rPr lang="en-US" sz="2600" dirty="0" smtClean="0"/>
              <a:t>	</a:t>
            </a:r>
            <a:endParaRPr lang="en-US" sz="5100" dirty="0" smtClean="0"/>
          </a:p>
          <a:p>
            <a:r>
              <a:rPr lang="en-US" sz="9600" dirty="0" smtClean="0"/>
              <a:t>I understand the mindset of the market</a:t>
            </a:r>
          </a:p>
          <a:p>
            <a:r>
              <a:rPr lang="en-US" sz="9200" dirty="0"/>
              <a:t>N</a:t>
            </a:r>
            <a:r>
              <a:rPr lang="en-US" sz="9200" dirty="0" smtClean="0"/>
              <a:t>ot just a </a:t>
            </a:r>
            <a:r>
              <a:rPr lang="en-US" sz="9600" dirty="0" smtClean="0"/>
              <a:t>market that's paying, patronizes or ideologically aligns with you––</a:t>
            </a:r>
          </a:p>
          <a:p>
            <a:r>
              <a:rPr lang="en-US" sz="9600" dirty="0"/>
              <a:t>B</a:t>
            </a:r>
            <a:r>
              <a:rPr lang="en-US" sz="9600" dirty="0" smtClean="0"/>
              <a:t>ut the people YOU pay money too</a:t>
            </a:r>
            <a:endParaRPr lang="en-US" sz="9600" dirty="0"/>
          </a:p>
          <a:p>
            <a:r>
              <a:rPr lang="en-US" sz="9600" dirty="0" smtClean="0"/>
              <a:t>Meaning..</a:t>
            </a:r>
          </a:p>
          <a:p>
            <a:pPr lvl="1"/>
            <a:r>
              <a:rPr lang="en-US" sz="9200" dirty="0"/>
              <a:t>Y</a:t>
            </a:r>
            <a:r>
              <a:rPr lang="en-US" sz="9200" dirty="0" smtClean="0"/>
              <a:t>our team</a:t>
            </a:r>
          </a:p>
          <a:p>
            <a:pPr lvl="1"/>
            <a:r>
              <a:rPr lang="en-US" sz="9200" dirty="0"/>
              <a:t>Y</a:t>
            </a:r>
            <a:r>
              <a:rPr lang="en-US" sz="9200" dirty="0" smtClean="0"/>
              <a:t>our vendors</a:t>
            </a:r>
          </a:p>
          <a:p>
            <a:pPr lvl="1"/>
            <a:r>
              <a:rPr lang="en-US" sz="9200" dirty="0"/>
              <a:t>Y</a:t>
            </a:r>
            <a:r>
              <a:rPr lang="en-US" sz="9200" dirty="0" smtClean="0"/>
              <a:t>our advisors</a:t>
            </a:r>
          </a:p>
          <a:p>
            <a:pPr lvl="1"/>
            <a:r>
              <a:rPr lang="en-US" sz="9200" dirty="0" smtClean="0"/>
              <a:t>Your </a:t>
            </a:r>
            <a:r>
              <a:rPr lang="en-US" sz="9600" dirty="0" smtClean="0"/>
              <a:t>investors (who expects you to all who ultimately</a:t>
            </a:r>
          </a:p>
          <a:p>
            <a:pPr lvl="2"/>
            <a:r>
              <a:rPr lang="en-US" sz="9400" dirty="0" smtClean="0"/>
              <a:t>You pay</a:t>
            </a:r>
            <a:r>
              <a:rPr lang="en-US" sz="9400" dirty="0"/>
              <a:t> </a:t>
            </a:r>
            <a:r>
              <a:rPr lang="en-US" sz="9600" dirty="0" smtClean="0"/>
              <a:t>them a lot of money in financial rewards if your equity based––or a lot of psychic compensation in emotional satisfaction if you're reward or causal based.</a:t>
            </a:r>
          </a:p>
          <a:p>
            <a:pPr>
              <a:buNone/>
            </a:pPr>
            <a:endParaRPr lang="en-US" sz="9600" dirty="0" smtClean="0"/>
          </a:p>
          <a:p>
            <a:pPr>
              <a:buNone/>
            </a:pPr>
            <a:endParaRPr lang="en-US" sz="9600" dirty="0" smtClean="0"/>
          </a:p>
          <a:p>
            <a:pPr>
              <a:buNone/>
            </a:pPr>
            <a:r>
              <a:rPr lang="en-US" sz="9600" dirty="0" smtClean="0"/>
              <a:t>		</a:t>
            </a:r>
          </a:p>
          <a:p>
            <a:pPr>
              <a:buNone/>
            </a:pPr>
            <a:r>
              <a:rPr lang="en-US" sz="9600" dirty="0" smtClean="0"/>
              <a:t> </a:t>
            </a:r>
          </a:p>
          <a:p>
            <a:pPr>
              <a:buNone/>
            </a:pPr>
            <a:endParaRPr lang="en-US" sz="9600" dirty="0" smtClean="0"/>
          </a:p>
          <a:p>
            <a:pPr>
              <a:buNone/>
            </a:pPr>
            <a:endParaRPr lang="en-US" sz="3600" dirty="0" smtClean="0"/>
          </a:p>
          <a:p>
            <a:pPr>
              <a:buNone/>
            </a:pPr>
            <a:r>
              <a:rPr lang="en-US" sz="3600" dirty="0" smtClean="0"/>
              <a:t> </a:t>
            </a:r>
          </a:p>
          <a:p>
            <a:pPr>
              <a:buNone/>
            </a:pPr>
            <a:endParaRPr lang="en-US" sz="3600" dirty="0" smtClean="0"/>
          </a:p>
          <a:p>
            <a:endParaRPr lang="en-US" sz="3600" dirty="0" smtClean="0"/>
          </a:p>
          <a:p>
            <a:endParaRPr lang="en-US" sz="3600" dirty="0" smtClean="0"/>
          </a:p>
          <a:p>
            <a:pPr>
              <a:buNone/>
            </a:pPr>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a:bodyPr>
          <a:lstStyle/>
          <a:p>
            <a:pPr algn="ctr"/>
            <a:r>
              <a:rPr lang="en-US" dirty="0" smtClean="0"/>
              <a:t>My Expertise…</a:t>
            </a: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32</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5092891"/>
          </a:xfrm>
        </p:spPr>
        <p:txBody>
          <a:bodyPr>
            <a:normAutofit fontScale="25000" lnSpcReduction="20000"/>
          </a:bodyPr>
          <a:lstStyle/>
          <a:p>
            <a:pPr>
              <a:buNone/>
            </a:pPr>
            <a:r>
              <a:rPr lang="en-US" sz="2600" dirty="0" smtClean="0"/>
              <a:t>	</a:t>
            </a:r>
          </a:p>
          <a:p>
            <a:pPr>
              <a:buNone/>
            </a:pPr>
            <a:endParaRPr lang="en-US" sz="2600" dirty="0" smtClean="0"/>
          </a:p>
          <a:p>
            <a:pPr>
              <a:buNone/>
            </a:pPr>
            <a:endParaRPr lang="en-US" sz="5100" dirty="0" smtClean="0"/>
          </a:p>
          <a:p>
            <a:r>
              <a:rPr lang="en-US" sz="10400" dirty="0" smtClean="0"/>
              <a:t>I'm paid to understand how to reduce (or eliminate) the risk in a transaction or proposition––so it's easier to say yes then no...easier to pay than it is to flee.</a:t>
            </a:r>
          </a:p>
          <a:p>
            <a:r>
              <a:rPr lang="en-US" sz="10400" dirty="0" smtClean="0"/>
              <a:t>I'm </a:t>
            </a:r>
            <a:r>
              <a:rPr lang="en-US" sz="10400" dirty="0"/>
              <a:t>paid to understand all the direct competition––meaning the industry- generic competitors of your business––new or existing( as well as the indirect</a:t>
            </a:r>
            <a:r>
              <a:rPr lang="en-US" sz="10400" dirty="0" smtClean="0"/>
              <a:t>)</a:t>
            </a:r>
          </a:p>
          <a:p>
            <a:r>
              <a:rPr lang="en-US" sz="10400" dirty="0" smtClean="0"/>
              <a:t> </a:t>
            </a:r>
            <a:r>
              <a:rPr lang="en-US" sz="10400" dirty="0"/>
              <a:t>I’m paid to understand how human psychology like procrastination, contemplation, equivocation factors </a:t>
            </a:r>
            <a:r>
              <a:rPr lang="en-US" sz="10400" dirty="0" smtClean="0"/>
              <a:t> into </a:t>
            </a:r>
            <a:r>
              <a:rPr lang="en-US" sz="10400" dirty="0"/>
              <a:t>everything—and how to turn all those into maximum advantage—much like the martial arts aikido that uses the force of the enemy against itself!</a:t>
            </a:r>
          </a:p>
          <a:p>
            <a:pPr>
              <a:buNone/>
            </a:pPr>
            <a:endParaRPr lang="en-US" sz="9600" dirty="0"/>
          </a:p>
          <a:p>
            <a:pPr>
              <a:buNone/>
            </a:pPr>
            <a:endParaRPr lang="en-US" sz="7200" dirty="0" smtClean="0"/>
          </a:p>
          <a:p>
            <a:pPr>
              <a:buNone/>
            </a:pPr>
            <a:endParaRPr lang="en-US" sz="9600" dirty="0" smtClean="0"/>
          </a:p>
          <a:p>
            <a:pPr>
              <a:buNone/>
            </a:pPr>
            <a:endParaRPr lang="en-US" sz="9600" dirty="0" smtClean="0"/>
          </a:p>
          <a:p>
            <a:pPr>
              <a:buNone/>
            </a:pPr>
            <a:r>
              <a:rPr lang="en-US" sz="9600" dirty="0" smtClean="0"/>
              <a:t>		</a:t>
            </a:r>
          </a:p>
          <a:p>
            <a:pPr>
              <a:buNone/>
            </a:pPr>
            <a:r>
              <a:rPr lang="en-US" sz="9600" dirty="0" smtClean="0"/>
              <a:t> </a:t>
            </a:r>
          </a:p>
          <a:p>
            <a:pPr>
              <a:buNone/>
            </a:pPr>
            <a:endParaRPr lang="en-US" sz="9600" dirty="0" smtClean="0"/>
          </a:p>
          <a:p>
            <a:pPr>
              <a:buNone/>
            </a:pPr>
            <a:endParaRPr lang="en-US" sz="3600" dirty="0" smtClean="0"/>
          </a:p>
          <a:p>
            <a:pPr>
              <a:buNone/>
            </a:pPr>
            <a:r>
              <a:rPr lang="en-US" sz="3600" dirty="0" smtClean="0"/>
              <a:t> </a:t>
            </a:r>
          </a:p>
          <a:p>
            <a:pPr>
              <a:buNone/>
            </a:pPr>
            <a:endParaRPr lang="en-US" sz="3600" dirty="0" smtClean="0"/>
          </a:p>
          <a:p>
            <a:endParaRPr lang="en-US" sz="3600" dirty="0" smtClean="0"/>
          </a:p>
          <a:p>
            <a:endParaRPr lang="en-US" sz="3600" dirty="0" smtClean="0"/>
          </a:p>
          <a:p>
            <a:pPr>
              <a:buNone/>
            </a:pPr>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a:bodyPr>
          <a:lstStyle/>
          <a:p>
            <a:pPr algn="ctr"/>
            <a:r>
              <a:rPr lang="en-US" dirty="0" smtClean="0"/>
              <a:t>Why they Pay Me?</a:t>
            </a: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33</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05" y="1143000"/>
            <a:ext cx="8686800" cy="5092891"/>
          </a:xfrm>
        </p:spPr>
        <p:txBody>
          <a:bodyPr>
            <a:noAutofit/>
          </a:bodyPr>
          <a:lstStyle/>
          <a:p>
            <a:r>
              <a:rPr lang="en-US" sz="2400" dirty="0" smtClean="0"/>
              <a:t>I’m paid to understand how to stand out</a:t>
            </a:r>
          </a:p>
          <a:p>
            <a:pPr lvl="1"/>
            <a:r>
              <a:rPr lang="en-US" sz="2000" dirty="0" smtClean="0"/>
              <a:t>How to —out appeal, out impress, out excite investors over and above the capital-seeking maddening crowds of other fund seekers vying for their money. </a:t>
            </a:r>
          </a:p>
          <a:p>
            <a:r>
              <a:rPr lang="en-US" sz="2350" dirty="0" smtClean="0"/>
              <a:t>I’m paid to understand the number of impact points, nuances and leverage elements that serve as bridges or locks (think Panama Canal) that work to advance and enhance the positive decision, commitment or </a:t>
            </a:r>
            <a:r>
              <a:rPr lang="en-US" sz="2350" i="1" dirty="0" smtClean="0"/>
              <a:t>outcome—or that can suffocate things.</a:t>
            </a:r>
          </a:p>
          <a:p>
            <a:r>
              <a:rPr lang="en-US" sz="2350" dirty="0" smtClean="0"/>
              <a:t>I’m </a:t>
            </a:r>
            <a:r>
              <a:rPr lang="en-US" sz="2350" dirty="0"/>
              <a:t>paid to understand and communicate masterfully what value in tangible and intangible terms a company’s product/service or offering represents-- to a wide swathe of different players––all that can position, positively or negatively impact your intended outcome</a:t>
            </a:r>
          </a:p>
          <a:p>
            <a:endParaRPr lang="en-US" sz="2350" dirty="0" smtClean="0"/>
          </a:p>
          <a:p>
            <a:endParaRPr lang="en-US" sz="2400" i="1" dirty="0" smtClean="0"/>
          </a:p>
          <a:p>
            <a:pPr>
              <a:buNone/>
            </a:pPr>
            <a:endParaRPr lang="en-US" sz="2400" dirty="0" smtClean="0"/>
          </a:p>
          <a:p>
            <a:pPr>
              <a:buNone/>
            </a:pPr>
            <a:endParaRPr lang="en-US" sz="2400" dirty="0" smtClean="0"/>
          </a:p>
          <a:p>
            <a:pPr>
              <a:buNone/>
            </a:pPr>
            <a:r>
              <a:rPr lang="en-US" sz="2400" dirty="0" smtClean="0"/>
              <a:t>		</a:t>
            </a:r>
          </a:p>
          <a:p>
            <a:pPr>
              <a:buNone/>
            </a:pPr>
            <a:r>
              <a:rPr lang="en-US" sz="2400" dirty="0" smtClean="0"/>
              <a:t> </a:t>
            </a:r>
          </a:p>
          <a:p>
            <a:pPr>
              <a:buNone/>
            </a:pPr>
            <a:endParaRPr lang="en-US" sz="2400" dirty="0" smtClean="0"/>
          </a:p>
          <a:p>
            <a:pPr>
              <a:buNone/>
            </a:pPr>
            <a:endParaRPr lang="en-US" sz="2400" dirty="0" smtClean="0"/>
          </a:p>
          <a:p>
            <a:pPr>
              <a:buNone/>
            </a:pPr>
            <a:r>
              <a:rPr lang="en-US" sz="2400" dirty="0" smtClean="0"/>
              <a:t> </a:t>
            </a:r>
          </a:p>
          <a:p>
            <a:pPr>
              <a:buNone/>
            </a:pPr>
            <a:endParaRPr lang="en-US" sz="2400" dirty="0" smtClean="0"/>
          </a:p>
          <a:p>
            <a:endParaRPr lang="en-US" sz="2400" dirty="0" smtClean="0"/>
          </a:p>
          <a:p>
            <a:endParaRPr lang="en-US" sz="2400" dirty="0" smtClean="0"/>
          </a:p>
          <a:p>
            <a:pPr>
              <a:buNone/>
            </a:pPr>
            <a:endParaRPr lang="en-US" sz="2400" dirty="0" smtClean="0"/>
          </a:p>
          <a:p>
            <a:pPr algn="ctr">
              <a:lnSpc>
                <a:spcPct val="150000"/>
              </a:lnSpc>
              <a:buNone/>
            </a:pPr>
            <a:endParaRPr lang="en-US" sz="2400" dirty="0" smtClean="0"/>
          </a:p>
          <a:p>
            <a:endParaRPr lang="en-US" sz="2400" dirty="0"/>
          </a:p>
        </p:txBody>
      </p:sp>
      <p:sp>
        <p:nvSpPr>
          <p:cNvPr id="3" name="Title 2"/>
          <p:cNvSpPr>
            <a:spLocks noGrp="1"/>
          </p:cNvSpPr>
          <p:nvPr>
            <p:ph type="title"/>
          </p:nvPr>
        </p:nvSpPr>
        <p:spPr>
          <a:xfrm>
            <a:off x="457200" y="0"/>
            <a:ext cx="8229600" cy="1143000"/>
          </a:xfrm>
        </p:spPr>
        <p:txBody>
          <a:bodyPr>
            <a:normAutofit/>
          </a:bodyPr>
          <a:lstStyle/>
          <a:p>
            <a:pPr algn="ctr"/>
            <a:r>
              <a:rPr lang="en-US" dirty="0" smtClean="0"/>
              <a:t>Why They Pay Me</a:t>
            </a: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34</a:t>
            </a:fld>
            <a:endParaRPr lang="en-US" dirty="0"/>
          </a:p>
        </p:txBody>
      </p:sp>
      <p:pic>
        <p:nvPicPr>
          <p:cNvPr id="6" name="Content Placeholder 4" descr="Abraham_logo_05.jpg"/>
          <p:cNvPicPr>
            <a:picLocks noChangeAspect="1"/>
          </p:cNvPicPr>
          <p:nvPr/>
        </p:nvPicPr>
        <p:blipFill>
          <a:blip r:embed="rId3"/>
          <a:stretch>
            <a:fillRect/>
          </a:stretch>
        </p:blipFill>
        <p:spPr>
          <a:xfrm>
            <a:off x="8350544" y="6019800"/>
            <a:ext cx="793456" cy="8382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36509"/>
            <a:ext cx="8686800" cy="5092891"/>
          </a:xfrm>
        </p:spPr>
        <p:txBody>
          <a:bodyPr>
            <a:normAutofit fontScale="40000" lnSpcReduction="20000"/>
          </a:bodyPr>
          <a:lstStyle/>
          <a:p>
            <a:pPr>
              <a:buNone/>
            </a:pPr>
            <a:r>
              <a:rPr lang="en-US" sz="2600" dirty="0" smtClean="0"/>
              <a:t>	</a:t>
            </a:r>
            <a:endParaRPr lang="en-US" sz="5100" dirty="0" smtClean="0"/>
          </a:p>
          <a:p>
            <a:pPr>
              <a:buNone/>
            </a:pPr>
            <a:r>
              <a:rPr lang="en-US" sz="8800" dirty="0" smtClean="0"/>
              <a:t>	Oh yes, I'm paid for turning fixed expenses into variable. For turning fixed expenses into performance or result-based “costs-of-sales”</a:t>
            </a:r>
          </a:p>
          <a:p>
            <a:pPr>
              <a:buNone/>
            </a:pPr>
            <a:endParaRPr lang="en-US" sz="9600" dirty="0" smtClean="0"/>
          </a:p>
          <a:p>
            <a:pPr>
              <a:buNone/>
            </a:pPr>
            <a:r>
              <a:rPr lang="en-US" sz="9600" dirty="0" smtClean="0"/>
              <a:t>		</a:t>
            </a:r>
          </a:p>
          <a:p>
            <a:pPr>
              <a:buNone/>
            </a:pPr>
            <a:r>
              <a:rPr lang="en-US" sz="9600" dirty="0" smtClean="0"/>
              <a:t> </a:t>
            </a:r>
          </a:p>
          <a:p>
            <a:pPr>
              <a:buNone/>
            </a:pPr>
            <a:endParaRPr lang="en-US" sz="9600" dirty="0" smtClean="0"/>
          </a:p>
          <a:p>
            <a:pPr>
              <a:buNone/>
            </a:pPr>
            <a:endParaRPr lang="en-US" sz="3600" dirty="0" smtClean="0"/>
          </a:p>
          <a:p>
            <a:pPr>
              <a:buNone/>
            </a:pPr>
            <a:r>
              <a:rPr lang="en-US" sz="3600" dirty="0" smtClean="0"/>
              <a:t> </a:t>
            </a:r>
          </a:p>
          <a:p>
            <a:pPr>
              <a:buNone/>
            </a:pPr>
            <a:endParaRPr lang="en-US" sz="3600" dirty="0" smtClean="0"/>
          </a:p>
          <a:p>
            <a:endParaRPr lang="en-US" sz="3600" dirty="0" smtClean="0"/>
          </a:p>
          <a:p>
            <a:endParaRPr lang="en-US" sz="3600" dirty="0" smtClean="0"/>
          </a:p>
          <a:p>
            <a:pPr>
              <a:buNone/>
            </a:pPr>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When Worlds  Collide!!!</a:t>
            </a:r>
            <a:br>
              <a:rPr lang="en-US" dirty="0" smtClean="0"/>
            </a:b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35</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82136"/>
            <a:ext cx="8686800" cy="5092891"/>
          </a:xfrm>
        </p:spPr>
        <p:txBody>
          <a:bodyPr>
            <a:normAutofit fontScale="32500" lnSpcReduction="20000"/>
          </a:bodyPr>
          <a:lstStyle/>
          <a:p>
            <a:pPr>
              <a:buNone/>
            </a:pPr>
            <a:r>
              <a:rPr lang="en-US" sz="2600" dirty="0" smtClean="0"/>
              <a:t>	</a:t>
            </a:r>
            <a:endParaRPr lang="en-US" sz="5100" dirty="0" smtClean="0"/>
          </a:p>
          <a:p>
            <a:pPr algn="ctr">
              <a:buNone/>
            </a:pPr>
            <a:endParaRPr lang="en-US" sz="6000" dirty="0" smtClean="0"/>
          </a:p>
          <a:p>
            <a:pPr algn="ctr">
              <a:buNone/>
            </a:pPr>
            <a:endParaRPr lang="en-US" sz="6000" dirty="0" smtClean="0"/>
          </a:p>
          <a:p>
            <a:r>
              <a:rPr lang="en-US" sz="7400" dirty="0" smtClean="0"/>
              <a:t>My </a:t>
            </a:r>
            <a:r>
              <a:rPr lang="en-US" sz="7400" dirty="0"/>
              <a:t>day job conducted over 30 years has taught me </a:t>
            </a:r>
            <a:r>
              <a:rPr lang="en-US" sz="7400" dirty="0" err="1"/>
              <a:t>irrefutables</a:t>
            </a:r>
            <a:r>
              <a:rPr lang="en-US" sz="7400" dirty="0"/>
              <a:t> (or at least high-probability) lessons for how </a:t>
            </a:r>
            <a:r>
              <a:rPr lang="en-US" sz="7400" dirty="0" smtClean="0"/>
              <a:t>to:</a:t>
            </a:r>
          </a:p>
          <a:p>
            <a:pPr lvl="1"/>
            <a:r>
              <a:rPr lang="en-US" sz="6200" dirty="0"/>
              <a:t>O</a:t>
            </a:r>
            <a:r>
              <a:rPr lang="en-US" sz="6200" dirty="0" smtClean="0"/>
              <a:t>utthink</a:t>
            </a:r>
          </a:p>
          <a:p>
            <a:pPr lvl="1"/>
            <a:r>
              <a:rPr lang="en-US" sz="6200" dirty="0"/>
              <a:t>O</a:t>
            </a:r>
            <a:r>
              <a:rPr lang="en-US" sz="6200" dirty="0" smtClean="0"/>
              <a:t>ut market</a:t>
            </a:r>
          </a:p>
          <a:p>
            <a:pPr lvl="1"/>
            <a:r>
              <a:rPr lang="en-US" sz="6200" dirty="0" smtClean="0"/>
              <a:t>outperform</a:t>
            </a:r>
            <a:r>
              <a:rPr lang="en-US" sz="6200" dirty="0"/>
              <a:t>, out preempt, out connect, out network out impede and out differentiate the competition. </a:t>
            </a:r>
          </a:p>
          <a:p>
            <a:endParaRPr lang="en-US" sz="6200" dirty="0" smtClean="0"/>
          </a:p>
          <a:p>
            <a:endParaRPr lang="en-US" sz="6400" dirty="0" smtClean="0"/>
          </a:p>
          <a:p>
            <a:endParaRPr lang="en-US" sz="6400" dirty="0" smtClean="0"/>
          </a:p>
          <a:p>
            <a:pPr>
              <a:buNone/>
            </a:pPr>
            <a:endParaRPr lang="en-US" sz="6400" dirty="0" smtClean="0"/>
          </a:p>
          <a:p>
            <a:pPr>
              <a:buNone/>
            </a:pPr>
            <a:endParaRPr lang="en-US" sz="6400" dirty="0" smtClean="0"/>
          </a:p>
          <a:p>
            <a:pPr>
              <a:buNone/>
            </a:pPr>
            <a:r>
              <a:rPr lang="en-US" sz="6400" dirty="0" smtClean="0"/>
              <a:t> </a:t>
            </a:r>
          </a:p>
          <a:p>
            <a:pPr>
              <a:buNone/>
            </a:pPr>
            <a:endParaRPr lang="en-US" sz="6400" dirty="0" smtClean="0"/>
          </a:p>
          <a:p>
            <a:endParaRPr lang="en-US" sz="6400" dirty="0" smtClean="0"/>
          </a:p>
          <a:p>
            <a:endParaRPr lang="en-US" sz="6400" dirty="0" smtClean="0"/>
          </a:p>
          <a:p>
            <a:pPr>
              <a:buNone/>
            </a:pPr>
            <a:endParaRPr lang="en-US" sz="6400" dirty="0" smtClean="0"/>
          </a:p>
          <a:p>
            <a:pPr algn="ctr">
              <a:lnSpc>
                <a:spcPct val="150000"/>
              </a:lnSpc>
              <a:buNone/>
            </a:pPr>
            <a:endParaRPr lang="en-US" sz="6400" dirty="0" smtClean="0"/>
          </a:p>
          <a:p>
            <a:endParaRPr lang="en-US" sz="6400" dirty="0"/>
          </a:p>
        </p:txBody>
      </p:sp>
      <p:sp>
        <p:nvSpPr>
          <p:cNvPr id="3" name="Title 2"/>
          <p:cNvSpPr>
            <a:spLocks noGrp="1"/>
          </p:cNvSpPr>
          <p:nvPr>
            <p:ph type="title"/>
          </p:nvPr>
        </p:nvSpPr>
        <p:spPr/>
        <p:txBody>
          <a:bodyPr>
            <a:normAutofit/>
          </a:bodyPr>
          <a:lstStyle/>
          <a:p>
            <a:pPr algn="ctr"/>
            <a:r>
              <a:rPr lang="en-US" sz="4400" dirty="0"/>
              <a:t>Bottom line?</a:t>
            </a:r>
          </a:p>
        </p:txBody>
      </p:sp>
      <p:sp>
        <p:nvSpPr>
          <p:cNvPr id="4" name="Slide Number Placeholder 3"/>
          <p:cNvSpPr>
            <a:spLocks noGrp="1"/>
          </p:cNvSpPr>
          <p:nvPr>
            <p:ph type="sldNum" sz="quarter" idx="12"/>
          </p:nvPr>
        </p:nvSpPr>
        <p:spPr/>
        <p:txBody>
          <a:bodyPr/>
          <a:lstStyle/>
          <a:p>
            <a:fld id="{22355311-62E5-4A26-BBA8-8BE5EC55C6ED}" type="slidenum">
              <a:rPr lang="en-US" smtClean="0"/>
              <a:pPr/>
              <a:t>36</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407944"/>
            <a:ext cx="478632" cy="365125"/>
          </a:xfrm>
        </p:spPr>
        <p:txBody>
          <a:bodyPr/>
          <a:lstStyle/>
          <a:p>
            <a:fld id="{22355311-62E5-4A26-BBA8-8BE5EC55C6ED}" type="slidenum">
              <a:rPr lang="en-US" smtClean="0"/>
              <a:pPr/>
              <a:t>37</a:t>
            </a:fld>
            <a:endParaRPr lang="en-US" dirty="0"/>
          </a:p>
        </p:txBody>
      </p:sp>
      <p:sp>
        <p:nvSpPr>
          <p:cNvPr id="5" name="Title 4"/>
          <p:cNvSpPr>
            <a:spLocks noGrp="1"/>
          </p:cNvSpPr>
          <p:nvPr>
            <p:ph type="title"/>
          </p:nvPr>
        </p:nvSpPr>
        <p:spPr>
          <a:xfrm>
            <a:off x="457200" y="274638"/>
            <a:ext cx="8229600" cy="3535362"/>
          </a:xfrm>
        </p:spPr>
        <p:txBody>
          <a:bodyPr>
            <a:normAutofit/>
          </a:bodyPr>
          <a:lstStyle/>
          <a:p>
            <a:pPr algn="ctr">
              <a:lnSpc>
                <a:spcPct val="150000"/>
              </a:lnSpc>
            </a:pPr>
            <a:r>
              <a:rPr lang="en-US" sz="5400" u="sng" dirty="0" smtClean="0"/>
              <a:t>Nine Drivers of Exponential Profit</a:t>
            </a:r>
            <a:endParaRPr lang="en-US" sz="5400" dirty="0"/>
          </a:p>
        </p:txBody>
      </p:sp>
    </p:spTree>
    <p:extLst>
      <p:ext uri="{BB962C8B-B14F-4D97-AF65-F5344CB8AC3E}">
        <p14:creationId xmlns:p14="http://schemas.microsoft.com/office/powerpoint/2010/main" xmlns="" val="1439345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82000" cy="5529072"/>
          </a:xfrm>
        </p:spPr>
        <p:txBody>
          <a:bodyPr>
            <a:normAutofit fontScale="92500" lnSpcReduction="20000"/>
          </a:bodyPr>
          <a:lstStyle/>
          <a:p>
            <a:pPr marL="514350" indent="-514350" algn="ctr">
              <a:lnSpc>
                <a:spcPct val="150000"/>
              </a:lnSpc>
              <a:buFont typeface="+mj-lt"/>
              <a:buAutoNum type="arabicPeriod"/>
            </a:pPr>
            <a:r>
              <a:rPr lang="en-US" altLang="ja-JP" sz="3600" b="1" u="sng" dirty="0" smtClean="0">
                <a:ea typeface="ＭＳ Ｐゴシック" pitchFamily="50" charset="-128"/>
              </a:rPr>
              <a:t>Marketing</a:t>
            </a:r>
          </a:p>
          <a:p>
            <a:pPr marL="514350" indent="-514350">
              <a:lnSpc>
                <a:spcPct val="150000"/>
              </a:lnSpc>
            </a:pPr>
            <a:r>
              <a:rPr lang="en-US" sz="2800" dirty="0" smtClean="0"/>
              <a:t>In your marketing you have the greatest upside leverage environment imaginable.</a:t>
            </a:r>
          </a:p>
          <a:p>
            <a:pPr marL="514350" indent="-514350">
              <a:lnSpc>
                <a:spcPct val="150000"/>
              </a:lnSpc>
            </a:pPr>
            <a:r>
              <a:rPr lang="en-US" sz="2800" dirty="0" smtClean="0"/>
              <a:t>First thing you do is an internal marketing audit and inventory. </a:t>
            </a:r>
          </a:p>
          <a:p>
            <a:pPr marL="1291590" lvl="3" indent="-514350">
              <a:lnSpc>
                <a:spcPct val="150000"/>
              </a:lnSpc>
              <a:buFont typeface="+mj-lt"/>
              <a:buAutoNum type="arabicPeriod"/>
            </a:pPr>
            <a:r>
              <a:rPr lang="en-US" sz="2600" dirty="0" smtClean="0"/>
              <a:t>Look within your organization and see who else does what you want to do better. </a:t>
            </a:r>
          </a:p>
          <a:p>
            <a:pPr marL="1291590" lvl="3" indent="-514350">
              <a:lnSpc>
                <a:spcPct val="150000"/>
              </a:lnSpc>
              <a:buFont typeface="+mj-lt"/>
              <a:buAutoNum type="arabicPeriod"/>
            </a:pPr>
            <a:r>
              <a:rPr lang="en-US" sz="2600" dirty="0" smtClean="0"/>
              <a:t>Go outside your company. </a:t>
            </a:r>
          </a:p>
          <a:p>
            <a:pPr marL="1291590" lvl="3" indent="-514350">
              <a:lnSpc>
                <a:spcPct val="150000"/>
              </a:lnSpc>
              <a:buFont typeface="+mj-lt"/>
              <a:buAutoNum type="arabicPeriod"/>
            </a:pPr>
            <a:r>
              <a:rPr lang="en-US" sz="2600" dirty="0" smtClean="0"/>
              <a:t>Go outside your industry, to related industries, and look at their best practices. </a:t>
            </a:r>
          </a:p>
        </p:txBody>
      </p:sp>
      <p:sp>
        <p:nvSpPr>
          <p:cNvPr id="4" name="Slide Number Placeholder 3"/>
          <p:cNvSpPr>
            <a:spLocks noGrp="1"/>
          </p:cNvSpPr>
          <p:nvPr>
            <p:ph type="sldNum" sz="quarter" idx="12"/>
          </p:nvPr>
        </p:nvSpPr>
        <p:spPr>
          <a:xfrm>
            <a:off x="8458200" y="6407944"/>
            <a:ext cx="554832" cy="365125"/>
          </a:xfrm>
        </p:spPr>
        <p:txBody>
          <a:bodyPr/>
          <a:lstStyle/>
          <a:p>
            <a:fld id="{F5700099-8689-43B0-83E0-29B3758FD75D}" type="slidenum">
              <a:rPr lang="en-US" smtClean="0"/>
              <a:pPr/>
              <a:t>38</a:t>
            </a:fld>
            <a:endParaRPr lang="en-US" dirty="0"/>
          </a:p>
        </p:txBody>
      </p:sp>
      <p:sp>
        <p:nvSpPr>
          <p:cNvPr id="2" name="Title 1"/>
          <p:cNvSpPr>
            <a:spLocks noGrp="1"/>
          </p:cNvSpPr>
          <p:nvPr>
            <p:ph type="title"/>
          </p:nvPr>
        </p:nvSpPr>
        <p:spPr>
          <a:xfrm>
            <a:off x="457200" y="0"/>
            <a:ext cx="8229600" cy="1143000"/>
          </a:xfrm>
        </p:spPr>
        <p:txBody>
          <a:bodyPr>
            <a:normAutofit fontScale="90000"/>
          </a:bodyPr>
          <a:lstStyle/>
          <a:p>
            <a:pPr algn="ctr"/>
            <a:r>
              <a:rPr lang="en-US" u="sng" dirty="0" smtClean="0"/>
              <a:t>Nine Drivers of Exponential Profit</a:t>
            </a:r>
            <a:endParaRPr lang="en-US" u="sng" dirty="0"/>
          </a:p>
        </p:txBody>
      </p:sp>
      <p:pic>
        <p:nvPicPr>
          <p:cNvPr id="5" name="Content Placeholder 4" descr="Abraham_logo_05.jpg"/>
          <p:cNvPicPr>
            <a:picLocks noChangeAspect="1"/>
          </p:cNvPicPr>
          <p:nvPr/>
        </p:nvPicPr>
        <p:blipFill>
          <a:blip r:embed="rId3"/>
          <a:stretch>
            <a:fillRect/>
          </a:stretch>
        </p:blipFill>
        <p:spPr>
          <a:xfrm>
            <a:off x="8305800" y="5562600"/>
            <a:ext cx="838200" cy="885467"/>
          </a:xfrm>
          <a:prstGeom prst="rect">
            <a:avLst/>
          </a:prstGeom>
        </p:spPr>
      </p:pic>
    </p:spTree>
    <p:extLst>
      <p:ext uri="{BB962C8B-B14F-4D97-AF65-F5344CB8AC3E}">
        <p14:creationId xmlns:p14="http://schemas.microsoft.com/office/powerpoint/2010/main" xmlns="" val="1469280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5334000"/>
          </a:xfrm>
        </p:spPr>
        <p:txBody>
          <a:bodyPr>
            <a:normAutofit fontScale="25000" lnSpcReduction="20000"/>
          </a:bodyPr>
          <a:lstStyle/>
          <a:p>
            <a:pPr marL="1371600" indent="-1371600" algn="ctr">
              <a:lnSpc>
                <a:spcPct val="150000"/>
              </a:lnSpc>
              <a:buNone/>
            </a:pPr>
            <a:r>
              <a:rPr lang="en-US" altLang="ja-JP" sz="12800" b="1" dirty="0" smtClean="0">
                <a:ea typeface="ＭＳ Ｐゴシック" pitchFamily="50" charset="-128"/>
              </a:rPr>
              <a:t>2.  </a:t>
            </a:r>
            <a:r>
              <a:rPr lang="en-US" altLang="ja-JP" sz="12800" b="1" u="sng" dirty="0" smtClean="0">
                <a:ea typeface="ＭＳ Ｐゴシック" pitchFamily="50" charset="-128"/>
              </a:rPr>
              <a:t>Strategy</a:t>
            </a:r>
          </a:p>
          <a:p>
            <a:pPr marL="514350" indent="-514350" algn="ctr">
              <a:lnSpc>
                <a:spcPct val="150000"/>
              </a:lnSpc>
              <a:buNone/>
            </a:pPr>
            <a:endParaRPr lang="en-US" altLang="ja-JP" sz="1000" b="1" u="sng" dirty="0" smtClean="0">
              <a:ea typeface="ＭＳ Ｐゴシック" pitchFamily="50" charset="-128"/>
            </a:endParaRPr>
          </a:p>
          <a:p>
            <a:pPr>
              <a:lnSpc>
                <a:spcPct val="170000"/>
              </a:lnSpc>
            </a:pPr>
            <a:r>
              <a:rPr lang="en-US" sz="9600" dirty="0" smtClean="0"/>
              <a:t>The easiest and fastest way to instantly transform your business results is to change the strategy you follow. </a:t>
            </a:r>
          </a:p>
          <a:p>
            <a:pPr>
              <a:lnSpc>
                <a:spcPct val="170000"/>
              </a:lnSpc>
            </a:pPr>
            <a:r>
              <a:rPr lang="en-US" sz="9600" dirty="0" smtClean="0"/>
              <a:t>Most companies, are not even strategic. They are tactical. </a:t>
            </a:r>
          </a:p>
          <a:p>
            <a:pPr>
              <a:lnSpc>
                <a:spcPct val="170000"/>
              </a:lnSpc>
            </a:pPr>
            <a:r>
              <a:rPr lang="en-US" sz="9600" b="1" dirty="0" smtClean="0"/>
              <a:t>Changing your strategy will make huge differences in your results and outcome</a:t>
            </a:r>
            <a:r>
              <a:rPr lang="en-US" sz="9600" dirty="0" smtClean="0"/>
              <a:t>.</a:t>
            </a:r>
            <a:endParaRPr lang="en-US" sz="9600" dirty="0"/>
          </a:p>
        </p:txBody>
      </p:sp>
      <p:sp>
        <p:nvSpPr>
          <p:cNvPr id="3" name="Slide Number Placeholder 2"/>
          <p:cNvSpPr>
            <a:spLocks noGrp="1"/>
          </p:cNvSpPr>
          <p:nvPr>
            <p:ph type="sldNum" sz="quarter" idx="12"/>
          </p:nvPr>
        </p:nvSpPr>
        <p:spPr>
          <a:xfrm>
            <a:off x="8458200" y="6407944"/>
            <a:ext cx="554832" cy="365125"/>
          </a:xfrm>
        </p:spPr>
        <p:txBody>
          <a:bodyPr/>
          <a:lstStyle/>
          <a:p>
            <a:fld id="{22355311-62E5-4A26-BBA8-8BE5EC55C6ED}" type="slidenum">
              <a:rPr lang="en-US" smtClean="0"/>
              <a:pPr/>
              <a:t>39</a:t>
            </a:fld>
            <a:endParaRPr lang="en-US" dirty="0"/>
          </a:p>
        </p:txBody>
      </p:sp>
      <p:sp>
        <p:nvSpPr>
          <p:cNvPr id="4" name="Title 3"/>
          <p:cNvSpPr>
            <a:spLocks noGrp="1"/>
          </p:cNvSpPr>
          <p:nvPr>
            <p:ph type="title"/>
          </p:nvPr>
        </p:nvSpPr>
        <p:spPr>
          <a:xfrm>
            <a:off x="381000" y="228600"/>
            <a:ext cx="8229600" cy="1143000"/>
          </a:xfrm>
        </p:spPr>
        <p:txBody>
          <a:bodyPr>
            <a:normAutofit fontScale="90000"/>
          </a:bodyPr>
          <a:lstStyle/>
          <a:p>
            <a:pPr algn="ctr"/>
            <a:r>
              <a:rPr lang="en-US" u="sng" dirty="0" smtClean="0"/>
              <a:t>Nine Drivers of Exponential Profit</a:t>
            </a:r>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289354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a:bodyPr>
          <a:lstStyle/>
          <a:p>
            <a:endParaRPr lang="en-US" sz="2800" dirty="0" smtClean="0">
              <a:latin typeface="+mj-lt"/>
              <a:cs typeface="Times New Roman" pitchFamily="18" charset="0"/>
            </a:endParaRPr>
          </a:p>
          <a:p>
            <a:r>
              <a:rPr lang="en-US" sz="2800" dirty="0" smtClean="0">
                <a:latin typeface="+mj-lt"/>
                <a:cs typeface="Times New Roman" pitchFamily="18" charset="0"/>
              </a:rPr>
              <a:t>Things are changing, converging, moving from other forms and fields and definitions into the crowd funding spotlight</a:t>
            </a:r>
            <a:endParaRPr lang="en-US" sz="2800" dirty="0">
              <a:latin typeface="+mj-lt"/>
              <a:cs typeface="Times New Roman" pitchFamily="18" charset="0"/>
            </a:endParaRPr>
          </a:p>
          <a:p>
            <a:r>
              <a:rPr lang="en-US" sz="2800" dirty="0" smtClean="0">
                <a:latin typeface="+mj-lt"/>
                <a:cs typeface="Times New Roman" pitchFamily="18" charset="0"/>
              </a:rPr>
              <a:t>What were once defining elements of other industries––are now renamed, redeployed and repurposed to apply to grab crowd funding opportunities</a:t>
            </a:r>
          </a:p>
        </p:txBody>
      </p:sp>
      <p:sp>
        <p:nvSpPr>
          <p:cNvPr id="4" name="Slide Number Placeholder 3"/>
          <p:cNvSpPr>
            <a:spLocks noGrp="1"/>
          </p:cNvSpPr>
          <p:nvPr>
            <p:ph type="sldNum" sz="quarter" idx="12"/>
          </p:nvPr>
        </p:nvSpPr>
        <p:spPr/>
        <p:txBody>
          <a:bodyPr/>
          <a:lstStyle/>
          <a:p>
            <a:fld id="{F0926855-8391-4251-BB9B-7018D126B371}" type="slidenum">
              <a:rPr lang="en-US" smtClean="0"/>
              <a:pPr/>
              <a:t>4</a:t>
            </a:fld>
            <a:endParaRPr lang="en-US" dirty="0"/>
          </a:p>
        </p:txBody>
      </p:sp>
      <p:sp>
        <p:nvSpPr>
          <p:cNvPr id="2" name="Title 1"/>
          <p:cNvSpPr>
            <a:spLocks noGrp="1"/>
          </p:cNvSpPr>
          <p:nvPr>
            <p:ph type="title"/>
          </p:nvPr>
        </p:nvSpPr>
        <p:spPr>
          <a:xfrm>
            <a:off x="1600200" y="685800"/>
            <a:ext cx="8229600" cy="1143000"/>
          </a:xfrm>
        </p:spPr>
        <p:txBody>
          <a:bodyPr>
            <a:normAutofit fontScale="90000"/>
          </a:bodyPr>
          <a:lstStyle/>
          <a:p>
            <a:r>
              <a:rPr lang="en-US" dirty="0" smtClean="0"/>
              <a:t>When Worlds  Collide!!!</a:t>
            </a:r>
            <a:br>
              <a:rPr lang="en-US" dirty="0" smtClean="0"/>
            </a:br>
            <a:r>
              <a:rPr lang="en-US" dirty="0" smtClean="0"/>
              <a:t> </a:t>
            </a:r>
            <a:br>
              <a:rPr lang="en-US" dirty="0" smtClean="0"/>
            </a:br>
            <a:endParaRPr lang="en-US" u="sng" dirty="0">
              <a:latin typeface="+mn-lt"/>
            </a:endParaRPr>
          </a:p>
        </p:txBody>
      </p:sp>
      <p:pic>
        <p:nvPicPr>
          <p:cNvPr id="5" name="Content Placeholder 4" descr="Abraham_logo_05.jpg"/>
          <p:cNvPicPr>
            <a:picLocks noChangeAspect="1"/>
          </p:cNvPicPr>
          <p:nvPr/>
        </p:nvPicPr>
        <p:blipFill>
          <a:blip r:embed="rId3"/>
          <a:stretch>
            <a:fillRect/>
          </a:stretch>
        </p:blipFill>
        <p:spPr>
          <a:xfrm>
            <a:off x="8201127" y="5867400"/>
            <a:ext cx="539550" cy="56997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5410200"/>
          </a:xfrm>
        </p:spPr>
        <p:txBody>
          <a:bodyPr>
            <a:normAutofit/>
          </a:bodyPr>
          <a:lstStyle/>
          <a:p>
            <a:pPr algn="ctr">
              <a:buNone/>
            </a:pPr>
            <a:r>
              <a:rPr lang="en-US" altLang="ja-JP" sz="4000" b="1" u="sng" dirty="0" smtClean="0">
                <a:ea typeface="ＭＳ Ｐゴシック" pitchFamily="50" charset="-128"/>
              </a:rPr>
              <a:t>3.  Capital</a:t>
            </a:r>
          </a:p>
          <a:p>
            <a:pPr>
              <a:lnSpc>
                <a:spcPct val="170000"/>
              </a:lnSpc>
            </a:pPr>
            <a:r>
              <a:rPr lang="en-US" altLang="ja-JP" sz="2800" dirty="0" smtClean="0">
                <a:ea typeface="ＭＳ Ｐゴシック" pitchFamily="50" charset="-128"/>
              </a:rPr>
              <a:t>Includes human capital, intellectual capital and financial capital talent.</a:t>
            </a:r>
          </a:p>
          <a:p>
            <a:pPr>
              <a:lnSpc>
                <a:spcPct val="170000"/>
              </a:lnSpc>
            </a:pPr>
            <a:r>
              <a:rPr lang="en-US" dirty="0" smtClean="0"/>
              <a:t>If you can get everybody performing higher you’ve got incredible leverage. How do you do it? </a:t>
            </a:r>
          </a:p>
        </p:txBody>
      </p:sp>
      <p:sp>
        <p:nvSpPr>
          <p:cNvPr id="3" name="Slide Number Placeholder 2"/>
          <p:cNvSpPr>
            <a:spLocks noGrp="1"/>
          </p:cNvSpPr>
          <p:nvPr>
            <p:ph type="sldNum" sz="quarter" idx="12"/>
          </p:nvPr>
        </p:nvSpPr>
        <p:spPr>
          <a:xfrm>
            <a:off x="8458200" y="6407944"/>
            <a:ext cx="554832" cy="365125"/>
          </a:xfrm>
        </p:spPr>
        <p:txBody>
          <a:bodyPr/>
          <a:lstStyle/>
          <a:p>
            <a:fld id="{22355311-62E5-4A26-BBA8-8BE5EC55C6ED}" type="slidenum">
              <a:rPr lang="en-US" smtClean="0"/>
              <a:pPr/>
              <a:t>40</a:t>
            </a:fld>
            <a:endParaRPr lang="en-US" dirty="0"/>
          </a:p>
        </p:txBody>
      </p:sp>
      <p:sp>
        <p:nvSpPr>
          <p:cNvPr id="4" name="Title 3"/>
          <p:cNvSpPr>
            <a:spLocks noGrp="1"/>
          </p:cNvSpPr>
          <p:nvPr>
            <p:ph type="title"/>
          </p:nvPr>
        </p:nvSpPr>
        <p:spPr>
          <a:xfrm>
            <a:off x="457200" y="152400"/>
            <a:ext cx="8229600" cy="1143000"/>
          </a:xfrm>
        </p:spPr>
        <p:txBody>
          <a:bodyPr>
            <a:normAutofit fontScale="90000"/>
          </a:bodyPr>
          <a:lstStyle/>
          <a:p>
            <a:pPr algn="ctr"/>
            <a:r>
              <a:rPr lang="en-US" u="sng" dirty="0" smtClean="0"/>
              <a:t>Nine Drivers of Exponential Profit</a:t>
            </a:r>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185691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82000" cy="5181600"/>
          </a:xfrm>
        </p:spPr>
        <p:txBody>
          <a:bodyPr>
            <a:normAutofit fontScale="77500" lnSpcReduction="20000"/>
          </a:bodyPr>
          <a:lstStyle/>
          <a:p>
            <a:pPr lvl="1" algn="ctr">
              <a:lnSpc>
                <a:spcPct val="170000"/>
              </a:lnSpc>
            </a:pPr>
            <a:r>
              <a:rPr lang="en-US" altLang="ja-JP" sz="3600" b="1" u="sng" dirty="0" smtClean="0">
                <a:ea typeface="ＭＳ Ｐゴシック" pitchFamily="50" charset="-128"/>
              </a:rPr>
              <a:t>3.  Capital (continued)</a:t>
            </a:r>
          </a:p>
          <a:p>
            <a:pPr lvl="1">
              <a:lnSpc>
                <a:spcPct val="170000"/>
              </a:lnSpc>
            </a:pPr>
            <a:endParaRPr lang="en-US" sz="900" dirty="0" smtClean="0"/>
          </a:p>
          <a:p>
            <a:pPr lvl="1">
              <a:lnSpc>
                <a:spcPct val="170000"/>
              </a:lnSpc>
            </a:pPr>
            <a:r>
              <a:rPr lang="en-US" sz="2600" dirty="0" smtClean="0"/>
              <a:t>Do you train your selling people in formal professional consultative selling? </a:t>
            </a:r>
          </a:p>
          <a:p>
            <a:pPr lvl="1">
              <a:lnSpc>
                <a:spcPct val="170000"/>
              </a:lnSpc>
            </a:pPr>
            <a:r>
              <a:rPr lang="en-US" sz="2600" dirty="0" smtClean="0"/>
              <a:t>What about your own capital expenditures? </a:t>
            </a:r>
          </a:p>
          <a:p>
            <a:pPr lvl="1">
              <a:lnSpc>
                <a:spcPct val="170000"/>
              </a:lnSpc>
            </a:pPr>
            <a:r>
              <a:rPr lang="en-US" sz="2600" dirty="0" smtClean="0"/>
              <a:t>Question the capital expenditures you’re making and the ROI (Return on Investment), the ROE (Return on Effort), the ROP (Return on People), the ROA (Return on Activity), and the ROO (Return on Opportunity)</a:t>
            </a:r>
          </a:p>
          <a:p>
            <a:pPr lvl="1">
              <a:lnSpc>
                <a:spcPct val="170000"/>
              </a:lnSpc>
            </a:pPr>
            <a:r>
              <a:rPr lang="en-US" sz="2600" dirty="0" smtClean="0"/>
              <a:t>You’ve got a responsibility to get the highest and best yield</a:t>
            </a:r>
            <a:r>
              <a:rPr lang="en-US" dirty="0" smtClean="0"/>
              <a:t>. </a:t>
            </a:r>
          </a:p>
        </p:txBody>
      </p:sp>
      <p:sp>
        <p:nvSpPr>
          <p:cNvPr id="3" name="Slide Number Placeholder 2"/>
          <p:cNvSpPr>
            <a:spLocks noGrp="1"/>
          </p:cNvSpPr>
          <p:nvPr>
            <p:ph type="sldNum" sz="quarter" idx="12"/>
          </p:nvPr>
        </p:nvSpPr>
        <p:spPr>
          <a:xfrm>
            <a:off x="8458200" y="6407944"/>
            <a:ext cx="554832" cy="365125"/>
          </a:xfrm>
        </p:spPr>
        <p:txBody>
          <a:bodyPr/>
          <a:lstStyle/>
          <a:p>
            <a:fld id="{22355311-62E5-4A26-BBA8-8BE5EC55C6ED}" type="slidenum">
              <a:rPr lang="en-US" smtClean="0"/>
              <a:pPr/>
              <a:t>41</a:t>
            </a:fld>
            <a:endParaRPr lang="en-US" dirty="0"/>
          </a:p>
        </p:txBody>
      </p:sp>
      <p:sp>
        <p:nvSpPr>
          <p:cNvPr id="4" name="Title 3"/>
          <p:cNvSpPr>
            <a:spLocks noGrp="1"/>
          </p:cNvSpPr>
          <p:nvPr>
            <p:ph type="title"/>
          </p:nvPr>
        </p:nvSpPr>
        <p:spPr/>
        <p:txBody>
          <a:bodyPr>
            <a:normAutofit fontScale="90000"/>
          </a:bodyPr>
          <a:lstStyle/>
          <a:p>
            <a:pPr algn="ctr"/>
            <a:r>
              <a:rPr lang="en-US" u="sng" dirty="0" smtClean="0"/>
              <a:t>Nine Drivers of Exponential Profit</a:t>
            </a:r>
            <a:endParaRPr lang="en-US" dirty="0"/>
          </a:p>
        </p:txBody>
      </p:sp>
      <p:pic>
        <p:nvPicPr>
          <p:cNvPr id="6" name="Content Placeholder 4" descr="Abraham_logo_05.jpg"/>
          <p:cNvPicPr>
            <a:picLocks noChangeAspect="1"/>
          </p:cNvPicPr>
          <p:nvPr/>
        </p:nvPicPr>
        <p:blipFill>
          <a:blip r:embed="rId3"/>
          <a:stretch>
            <a:fillRect/>
          </a:stretch>
        </p:blipFill>
        <p:spPr>
          <a:xfrm>
            <a:off x="7718621" y="6019800"/>
            <a:ext cx="793456" cy="838200"/>
          </a:xfrm>
          <a:prstGeom prst="rect">
            <a:avLst/>
          </a:prstGeom>
        </p:spPr>
      </p:pic>
    </p:spTree>
    <p:extLst>
      <p:ext uri="{BB962C8B-B14F-4D97-AF65-F5344CB8AC3E}">
        <p14:creationId xmlns:p14="http://schemas.microsoft.com/office/powerpoint/2010/main" xmlns="" val="611483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562600"/>
          </a:xfrm>
        </p:spPr>
        <p:txBody>
          <a:bodyPr>
            <a:normAutofit fontScale="55000" lnSpcReduction="20000"/>
          </a:bodyPr>
          <a:lstStyle/>
          <a:p>
            <a:pPr marL="514350" indent="-514350" algn="ctr">
              <a:lnSpc>
                <a:spcPct val="150000"/>
              </a:lnSpc>
              <a:buNone/>
            </a:pPr>
            <a:r>
              <a:rPr lang="en-US" altLang="ja-JP" sz="5100" b="1" dirty="0" smtClean="0">
                <a:ea typeface="ＭＳ Ｐゴシック" pitchFamily="50" charset="-128"/>
              </a:rPr>
              <a:t>4.  </a:t>
            </a:r>
            <a:r>
              <a:rPr lang="en-US" altLang="ja-JP" sz="5100" b="1" u="sng" dirty="0" smtClean="0">
                <a:ea typeface="ＭＳ Ｐゴシック" pitchFamily="50" charset="-128"/>
              </a:rPr>
              <a:t>Your Business Model</a:t>
            </a:r>
          </a:p>
          <a:p>
            <a:pPr marL="514350" indent="-514350" algn="ctr">
              <a:lnSpc>
                <a:spcPct val="150000"/>
              </a:lnSpc>
              <a:buNone/>
            </a:pPr>
            <a:endParaRPr lang="en-US" altLang="ja-JP" sz="700" b="1" u="sng" dirty="0" smtClean="0">
              <a:ea typeface="ＭＳ Ｐゴシック" pitchFamily="50" charset="-128"/>
            </a:endParaRPr>
          </a:p>
          <a:p>
            <a:pPr marL="514350" indent="-514350">
              <a:lnSpc>
                <a:spcPct val="170000"/>
              </a:lnSpc>
            </a:pPr>
            <a:r>
              <a:rPr lang="en-US" sz="4400" dirty="0" smtClean="0"/>
              <a:t>The business model is different from strategy. It’s basically the means you’re using to affect or achieve your strategy. It’s different than tactics. </a:t>
            </a:r>
          </a:p>
          <a:p>
            <a:pPr marL="514350" indent="-514350">
              <a:lnSpc>
                <a:spcPct val="170000"/>
              </a:lnSpc>
            </a:pPr>
            <a:r>
              <a:rPr lang="en-US" sz="4400" dirty="0" smtClean="0"/>
              <a:t>The model is the whole integrated approach. I.e.: In the Halcyon days of the Internet, the business model was the “first-mover-advantage” and “buy-critical-mass,” then figure out how to “monetize” or profit from them later.  </a:t>
            </a:r>
          </a:p>
        </p:txBody>
      </p:sp>
      <p:sp>
        <p:nvSpPr>
          <p:cNvPr id="3" name="Slide Number Placeholder 2"/>
          <p:cNvSpPr>
            <a:spLocks noGrp="1"/>
          </p:cNvSpPr>
          <p:nvPr>
            <p:ph type="sldNum" sz="quarter" idx="12"/>
          </p:nvPr>
        </p:nvSpPr>
        <p:spPr>
          <a:xfrm>
            <a:off x="8458200" y="6407944"/>
            <a:ext cx="554832" cy="365125"/>
          </a:xfrm>
        </p:spPr>
        <p:txBody>
          <a:bodyPr/>
          <a:lstStyle/>
          <a:p>
            <a:fld id="{22355311-62E5-4A26-BBA8-8BE5EC55C6ED}" type="slidenum">
              <a:rPr lang="en-US" smtClean="0"/>
              <a:pPr/>
              <a:t>42</a:t>
            </a:fld>
            <a:endParaRPr lang="en-US" dirty="0"/>
          </a:p>
        </p:txBody>
      </p:sp>
      <p:sp>
        <p:nvSpPr>
          <p:cNvPr id="4" name="Title 3"/>
          <p:cNvSpPr>
            <a:spLocks noGrp="1"/>
          </p:cNvSpPr>
          <p:nvPr>
            <p:ph type="title"/>
          </p:nvPr>
        </p:nvSpPr>
        <p:spPr>
          <a:xfrm>
            <a:off x="457200" y="0"/>
            <a:ext cx="8229600" cy="1143000"/>
          </a:xfrm>
        </p:spPr>
        <p:txBody>
          <a:bodyPr>
            <a:normAutofit fontScale="90000"/>
          </a:bodyPr>
          <a:lstStyle/>
          <a:p>
            <a:pPr algn="ctr"/>
            <a:r>
              <a:rPr lang="en-US" u="sng" dirty="0" smtClean="0"/>
              <a:t>Nine Drivers of Exponential Profit</a:t>
            </a:r>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1528507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ctr">
              <a:lnSpc>
                <a:spcPct val="150000"/>
              </a:lnSpc>
            </a:pPr>
            <a:r>
              <a:rPr lang="en-US" altLang="ja-JP" sz="3200" b="1" dirty="0" smtClean="0">
                <a:ea typeface="ＭＳ Ｐゴシック" pitchFamily="50" charset="-128"/>
              </a:rPr>
              <a:t>4.  </a:t>
            </a:r>
            <a:r>
              <a:rPr lang="en-US" altLang="ja-JP" sz="3200" b="1" u="sng" dirty="0" smtClean="0">
                <a:ea typeface="ＭＳ Ｐゴシック" pitchFamily="50" charset="-128"/>
              </a:rPr>
              <a:t>Your Business Model (continued)</a:t>
            </a:r>
          </a:p>
          <a:p>
            <a:pPr>
              <a:lnSpc>
                <a:spcPct val="150000"/>
              </a:lnSpc>
            </a:pPr>
            <a:endParaRPr lang="en-US" sz="900" dirty="0" smtClean="0"/>
          </a:p>
          <a:p>
            <a:pPr>
              <a:lnSpc>
                <a:spcPct val="150000"/>
              </a:lnSpc>
            </a:pPr>
            <a:r>
              <a:rPr lang="en-US" sz="3200" dirty="0" smtClean="0"/>
              <a:t>The business model you follow can make all the difference in your profitability and there’s enormous leverage here because you can change one element and it could change everything.  </a:t>
            </a:r>
          </a:p>
        </p:txBody>
      </p:sp>
      <p:sp>
        <p:nvSpPr>
          <p:cNvPr id="3" name="Slide Number Placeholder 2"/>
          <p:cNvSpPr>
            <a:spLocks noGrp="1"/>
          </p:cNvSpPr>
          <p:nvPr>
            <p:ph type="sldNum" sz="quarter" idx="12"/>
          </p:nvPr>
        </p:nvSpPr>
        <p:spPr>
          <a:xfrm>
            <a:off x="8458200" y="6407944"/>
            <a:ext cx="554832" cy="365125"/>
          </a:xfrm>
        </p:spPr>
        <p:txBody>
          <a:bodyPr/>
          <a:lstStyle/>
          <a:p>
            <a:fld id="{22355311-62E5-4A26-BBA8-8BE5EC55C6ED}" type="slidenum">
              <a:rPr lang="en-US" smtClean="0"/>
              <a:pPr/>
              <a:t>43</a:t>
            </a:fld>
            <a:endParaRPr lang="en-US" dirty="0"/>
          </a:p>
        </p:txBody>
      </p:sp>
      <p:sp>
        <p:nvSpPr>
          <p:cNvPr id="4" name="Title 3"/>
          <p:cNvSpPr>
            <a:spLocks noGrp="1"/>
          </p:cNvSpPr>
          <p:nvPr>
            <p:ph type="title"/>
          </p:nvPr>
        </p:nvSpPr>
        <p:spPr/>
        <p:txBody>
          <a:bodyPr>
            <a:normAutofit fontScale="90000"/>
          </a:bodyPr>
          <a:lstStyle/>
          <a:p>
            <a:pPr algn="ctr"/>
            <a:r>
              <a:rPr lang="en-US" u="sng" dirty="0" smtClean="0"/>
              <a:t>Nine Drivers of Exponential Profit</a:t>
            </a:r>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2855681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8915400" cy="5148072"/>
          </a:xfrm>
        </p:spPr>
        <p:txBody>
          <a:bodyPr>
            <a:normAutofit/>
          </a:bodyPr>
          <a:lstStyle/>
          <a:p>
            <a:pPr marL="742950" indent="-742950" algn="ctr">
              <a:lnSpc>
                <a:spcPct val="150000"/>
              </a:lnSpc>
              <a:buNone/>
            </a:pPr>
            <a:r>
              <a:rPr lang="en-US" altLang="ja-JP" sz="3600" b="1" dirty="0" smtClean="0">
                <a:solidFill>
                  <a:schemeClr val="bg2">
                    <a:lumMod val="25000"/>
                  </a:schemeClr>
                </a:solidFill>
                <a:ea typeface="ＭＳ Ｐゴシック" pitchFamily="50" charset="-128"/>
              </a:rPr>
              <a:t>5. </a:t>
            </a:r>
            <a:r>
              <a:rPr lang="en-US" altLang="ja-JP" sz="3600" b="1" u="sng" dirty="0" smtClean="0">
                <a:solidFill>
                  <a:schemeClr val="bg2">
                    <a:lumMod val="25000"/>
                  </a:schemeClr>
                </a:solidFill>
                <a:ea typeface="ＭＳ Ｐゴシック" pitchFamily="50" charset="-128"/>
              </a:rPr>
              <a:t>Relationships</a:t>
            </a:r>
          </a:p>
          <a:p>
            <a:pPr marL="742950" indent="-742950" algn="ctr">
              <a:lnSpc>
                <a:spcPct val="150000"/>
              </a:lnSpc>
            </a:pPr>
            <a:r>
              <a:rPr lang="en-US" sz="3000" dirty="0" smtClean="0"/>
              <a:t>	What are the various leverage relationships you have? </a:t>
            </a:r>
          </a:p>
          <a:p>
            <a:pPr marL="742950" indent="-742950" algn="ctr">
              <a:lnSpc>
                <a:spcPct val="150000"/>
              </a:lnSpc>
            </a:pPr>
            <a:r>
              <a:rPr lang="en-US" sz="3000" dirty="0" smtClean="0"/>
              <a:t>The business, professional, collegial, and mastermind relationships voids you have</a:t>
            </a:r>
            <a:r>
              <a:rPr lang="en-US" sz="3000" dirty="0" smtClean="0">
                <a:sym typeface="Symbol"/>
              </a:rPr>
              <a:t> - ALL</a:t>
            </a:r>
            <a:r>
              <a:rPr lang="en-US" sz="3000" dirty="0" smtClean="0"/>
              <a:t> these offer you incredible upside leverage potential.  </a:t>
            </a:r>
            <a:endParaRPr lang="en-US" sz="2800" dirty="0" smtClean="0"/>
          </a:p>
        </p:txBody>
      </p:sp>
      <p:sp>
        <p:nvSpPr>
          <p:cNvPr id="3" name="Title 2"/>
          <p:cNvSpPr>
            <a:spLocks noGrp="1"/>
          </p:cNvSpPr>
          <p:nvPr>
            <p:ph type="title"/>
          </p:nvPr>
        </p:nvSpPr>
        <p:spPr/>
        <p:txBody>
          <a:bodyPr>
            <a:normAutofit fontScale="90000"/>
          </a:bodyPr>
          <a:lstStyle/>
          <a:p>
            <a:pPr algn="ctr"/>
            <a:r>
              <a:rPr lang="en-US" u="sng" dirty="0" smtClean="0"/>
              <a:t>Nine Drivers of Exponential Profit</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44</a:t>
            </a:fld>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3843281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81600"/>
          </a:xfrm>
        </p:spPr>
        <p:txBody>
          <a:bodyPr>
            <a:normAutofit/>
          </a:bodyPr>
          <a:lstStyle/>
          <a:p>
            <a:pPr marL="514350" indent="-514350" algn="ctr">
              <a:lnSpc>
                <a:spcPct val="150000"/>
              </a:lnSpc>
              <a:buNone/>
            </a:pPr>
            <a:r>
              <a:rPr lang="en-US" altLang="ja-JP" sz="2400" dirty="0" smtClean="0">
                <a:solidFill>
                  <a:schemeClr val="bg2">
                    <a:lumMod val="25000"/>
                  </a:schemeClr>
                </a:solidFill>
                <a:ea typeface="ＭＳ Ｐゴシック" pitchFamily="50" charset="-128"/>
              </a:rPr>
              <a:t>6.  </a:t>
            </a:r>
            <a:r>
              <a:rPr lang="en-US" altLang="ja-JP" sz="3500" b="1" u="sng" dirty="0" smtClean="0">
                <a:ea typeface="ＭＳ Ｐゴシック" pitchFamily="50" charset="-128"/>
              </a:rPr>
              <a:t>Distribution Channels and Markets</a:t>
            </a:r>
            <a:endParaRPr lang="en-US" altLang="ja-JP" sz="2400" b="1" u="sng" dirty="0" smtClean="0">
              <a:ea typeface="ＭＳ Ｐゴシック" pitchFamily="50" charset="-128"/>
            </a:endParaRPr>
          </a:p>
          <a:p>
            <a:endParaRPr lang="en-US" sz="900" dirty="0" smtClean="0"/>
          </a:p>
          <a:p>
            <a:pPr>
              <a:lnSpc>
                <a:spcPct val="150000"/>
              </a:lnSpc>
            </a:pPr>
            <a:r>
              <a:rPr lang="en-US" dirty="0" smtClean="0"/>
              <a:t>You have a number of unrecognized distribution channels you don’t fully maximize and there’s enormous leverage in them.</a:t>
            </a:r>
          </a:p>
          <a:p>
            <a:endParaRPr lang="en-US" dirty="0"/>
          </a:p>
        </p:txBody>
      </p:sp>
      <p:sp>
        <p:nvSpPr>
          <p:cNvPr id="3" name="Slide Number Placeholder 2"/>
          <p:cNvSpPr>
            <a:spLocks noGrp="1"/>
          </p:cNvSpPr>
          <p:nvPr>
            <p:ph type="sldNum" sz="quarter" idx="12"/>
          </p:nvPr>
        </p:nvSpPr>
        <p:spPr>
          <a:xfrm>
            <a:off x="8534400" y="6407944"/>
            <a:ext cx="478632" cy="365125"/>
          </a:xfrm>
        </p:spPr>
        <p:txBody>
          <a:bodyPr/>
          <a:lstStyle/>
          <a:p>
            <a:fld id="{22355311-62E5-4A26-BBA8-8BE5EC55C6ED}" type="slidenum">
              <a:rPr lang="en-US" smtClean="0"/>
              <a:pPr/>
              <a:t>45</a:t>
            </a:fld>
            <a:endParaRPr lang="en-US" dirty="0"/>
          </a:p>
        </p:txBody>
      </p:sp>
      <p:sp>
        <p:nvSpPr>
          <p:cNvPr id="4" name="Title 3"/>
          <p:cNvSpPr>
            <a:spLocks noGrp="1"/>
          </p:cNvSpPr>
          <p:nvPr>
            <p:ph type="title"/>
          </p:nvPr>
        </p:nvSpPr>
        <p:spPr/>
        <p:txBody>
          <a:bodyPr>
            <a:normAutofit fontScale="90000"/>
          </a:bodyPr>
          <a:lstStyle/>
          <a:p>
            <a:pPr algn="ctr"/>
            <a:r>
              <a:rPr lang="en-US" u="sng" dirty="0" smtClean="0"/>
              <a:t>Nine Drivers of Exponential Profit</a:t>
            </a:r>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3899129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buNone/>
            </a:pPr>
            <a:r>
              <a:rPr lang="en-US" altLang="ja-JP" sz="1800" dirty="0" smtClean="0">
                <a:solidFill>
                  <a:schemeClr val="bg2">
                    <a:lumMod val="25000"/>
                  </a:schemeClr>
                </a:solidFill>
                <a:ea typeface="ＭＳ Ｐゴシック" pitchFamily="50" charset="-128"/>
              </a:rPr>
              <a:t>6.  </a:t>
            </a:r>
            <a:r>
              <a:rPr lang="en-US" altLang="ja-JP" sz="3200" b="1" u="sng" dirty="0" smtClean="0">
                <a:ea typeface="ＭＳ Ｐゴシック" pitchFamily="50" charset="-128"/>
              </a:rPr>
              <a:t>Distribution Channels and Markets</a:t>
            </a:r>
            <a:endParaRPr lang="en-US" altLang="ja-JP" sz="2000" b="1" u="sng" dirty="0" smtClean="0">
              <a:ea typeface="ＭＳ Ｐゴシック" pitchFamily="50" charset="-128"/>
            </a:endParaRPr>
          </a:p>
          <a:p>
            <a:pPr>
              <a:lnSpc>
                <a:spcPct val="150000"/>
              </a:lnSpc>
            </a:pPr>
            <a:endParaRPr lang="en-US" sz="800" dirty="0" smtClean="0"/>
          </a:p>
          <a:p>
            <a:pPr>
              <a:lnSpc>
                <a:spcPct val="150000"/>
              </a:lnSpc>
            </a:pPr>
            <a:r>
              <a:rPr lang="en-US" sz="2800" dirty="0" smtClean="0"/>
              <a:t>There are so many areas of distribution that you have unknowingly created that you don’t really think about (I.e.: suppliers, clients’ clients).  It’s figuring out where your best leverage lies and maximizing it.  </a:t>
            </a:r>
          </a:p>
          <a:p>
            <a:endParaRPr lang="en-US" dirty="0"/>
          </a:p>
        </p:txBody>
      </p:sp>
      <p:sp>
        <p:nvSpPr>
          <p:cNvPr id="3" name="Slide Number Placeholder 2"/>
          <p:cNvSpPr>
            <a:spLocks noGrp="1"/>
          </p:cNvSpPr>
          <p:nvPr>
            <p:ph type="sldNum" sz="quarter" idx="12"/>
          </p:nvPr>
        </p:nvSpPr>
        <p:spPr>
          <a:xfrm>
            <a:off x="8534400" y="6407944"/>
            <a:ext cx="478632" cy="365125"/>
          </a:xfrm>
        </p:spPr>
        <p:txBody>
          <a:bodyPr/>
          <a:lstStyle/>
          <a:p>
            <a:fld id="{22355311-62E5-4A26-BBA8-8BE5EC55C6ED}" type="slidenum">
              <a:rPr lang="en-US" smtClean="0"/>
              <a:pPr/>
              <a:t>46</a:t>
            </a:fld>
            <a:endParaRPr lang="en-US" dirty="0"/>
          </a:p>
        </p:txBody>
      </p:sp>
      <p:sp>
        <p:nvSpPr>
          <p:cNvPr id="4" name="Title 3"/>
          <p:cNvSpPr>
            <a:spLocks noGrp="1"/>
          </p:cNvSpPr>
          <p:nvPr>
            <p:ph type="title"/>
          </p:nvPr>
        </p:nvSpPr>
        <p:spPr/>
        <p:txBody>
          <a:bodyPr>
            <a:normAutofit fontScale="90000"/>
          </a:bodyPr>
          <a:lstStyle/>
          <a:p>
            <a:pPr algn="ctr"/>
            <a:r>
              <a:rPr lang="en-US" u="sng" dirty="0" smtClean="0"/>
              <a:t>Nine Drivers of Exponential Profit</a:t>
            </a:r>
            <a:endParaRPr lang="en-US" dirty="0"/>
          </a:p>
        </p:txBody>
      </p:sp>
      <p:pic>
        <p:nvPicPr>
          <p:cNvPr id="5" name="Content Placeholder 4" descr="Abraham_logo_05.jpg"/>
          <p:cNvPicPr>
            <a:picLocks noChangeAspect="1"/>
          </p:cNvPicPr>
          <p:nvPr/>
        </p:nvPicPr>
        <p:blipFill>
          <a:blip r:embed="rId3"/>
          <a:stretch>
            <a:fillRect/>
          </a:stretch>
        </p:blipFill>
        <p:spPr>
          <a:xfrm>
            <a:off x="7543800" y="5835120"/>
            <a:ext cx="968277" cy="1022879"/>
          </a:xfrm>
          <a:prstGeom prst="rect">
            <a:avLst/>
          </a:prstGeom>
        </p:spPr>
      </p:pic>
    </p:spTree>
    <p:extLst>
      <p:ext uri="{BB962C8B-B14F-4D97-AF65-F5344CB8AC3E}">
        <p14:creationId xmlns:p14="http://schemas.microsoft.com/office/powerpoint/2010/main" xmlns="" val="141859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82000" cy="5562600"/>
          </a:xfrm>
        </p:spPr>
        <p:txBody>
          <a:bodyPr>
            <a:normAutofit/>
          </a:bodyPr>
          <a:lstStyle/>
          <a:p>
            <a:pPr marL="514350" indent="-514350" algn="ctr">
              <a:lnSpc>
                <a:spcPct val="150000"/>
              </a:lnSpc>
              <a:buNone/>
            </a:pPr>
            <a:r>
              <a:rPr lang="en-US" altLang="ja-JP" sz="2800" b="1" dirty="0" smtClean="0">
                <a:ea typeface="ＭＳ Ｐゴシック" pitchFamily="50" charset="-128"/>
              </a:rPr>
              <a:t>7.  </a:t>
            </a:r>
            <a:r>
              <a:rPr lang="en-US" altLang="ja-JP" sz="2800" b="1" u="sng" dirty="0" smtClean="0">
                <a:ea typeface="ＭＳ Ｐゴシック" pitchFamily="50" charset="-128"/>
              </a:rPr>
              <a:t>Your Products and/or Services - Current/Additions</a:t>
            </a:r>
          </a:p>
          <a:p>
            <a:pPr>
              <a:lnSpc>
                <a:spcPct val="160000"/>
              </a:lnSpc>
            </a:pPr>
            <a:r>
              <a:rPr lang="en-US" dirty="0" smtClean="0"/>
              <a:t>Two other enormously effective ways to transform the performance, the results and the corresponding profits and wealth creation your business can generate for you are to create new markets and/or new products. </a:t>
            </a:r>
          </a:p>
        </p:txBody>
      </p:sp>
      <p:sp>
        <p:nvSpPr>
          <p:cNvPr id="3" name="Slide Number Placeholder 2"/>
          <p:cNvSpPr>
            <a:spLocks noGrp="1"/>
          </p:cNvSpPr>
          <p:nvPr>
            <p:ph type="sldNum" sz="quarter" idx="12"/>
          </p:nvPr>
        </p:nvSpPr>
        <p:spPr>
          <a:xfrm>
            <a:off x="8534400" y="6407944"/>
            <a:ext cx="478632" cy="365125"/>
          </a:xfrm>
        </p:spPr>
        <p:txBody>
          <a:bodyPr/>
          <a:lstStyle/>
          <a:p>
            <a:fld id="{22355311-62E5-4A26-BBA8-8BE5EC55C6ED}" type="slidenum">
              <a:rPr lang="en-US" smtClean="0"/>
              <a:pPr/>
              <a:t>47</a:t>
            </a:fld>
            <a:endParaRPr lang="en-US" dirty="0"/>
          </a:p>
        </p:txBody>
      </p:sp>
      <p:sp>
        <p:nvSpPr>
          <p:cNvPr id="4" name="Title 3"/>
          <p:cNvSpPr>
            <a:spLocks noGrp="1"/>
          </p:cNvSpPr>
          <p:nvPr>
            <p:ph type="title"/>
          </p:nvPr>
        </p:nvSpPr>
        <p:spPr/>
        <p:txBody>
          <a:bodyPr>
            <a:normAutofit fontScale="90000"/>
          </a:bodyPr>
          <a:lstStyle/>
          <a:p>
            <a:pPr algn="ctr"/>
            <a:r>
              <a:rPr lang="en-US" u="sng" dirty="0" smtClean="0"/>
              <a:t>Nine Drivers of Exponential Profit</a:t>
            </a:r>
            <a:endParaRPr lang="en-US" dirty="0"/>
          </a:p>
        </p:txBody>
      </p:sp>
      <p:pic>
        <p:nvPicPr>
          <p:cNvPr id="5" name="Content Placeholder 4" descr="Abraham_logo_05.jpg"/>
          <p:cNvPicPr>
            <a:picLocks noChangeAspect="1"/>
          </p:cNvPicPr>
          <p:nvPr/>
        </p:nvPicPr>
        <p:blipFill>
          <a:blip r:embed="rId3"/>
          <a:stretch>
            <a:fillRect/>
          </a:stretch>
        </p:blipFill>
        <p:spPr>
          <a:xfrm>
            <a:off x="7646488" y="5943600"/>
            <a:ext cx="865589" cy="914400"/>
          </a:xfrm>
          <a:prstGeom prst="rect">
            <a:avLst/>
          </a:prstGeom>
        </p:spPr>
      </p:pic>
    </p:spTree>
    <p:extLst>
      <p:ext uri="{BB962C8B-B14F-4D97-AF65-F5344CB8AC3E}">
        <p14:creationId xmlns:p14="http://schemas.microsoft.com/office/powerpoint/2010/main" xmlns="" val="325039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ctr"/>
            <a:r>
              <a:rPr lang="en-US" altLang="ja-JP" sz="3200" b="1" dirty="0" smtClean="0">
                <a:ea typeface="ＭＳ Ｐゴシック" pitchFamily="50" charset="-128"/>
              </a:rPr>
              <a:t>7.  </a:t>
            </a:r>
            <a:r>
              <a:rPr lang="en-US" altLang="ja-JP" sz="3200" b="1" u="sng" dirty="0" smtClean="0">
                <a:ea typeface="ＭＳ Ｐゴシック" pitchFamily="50" charset="-128"/>
              </a:rPr>
              <a:t>Your Products and/or Services - Current/Additions (Continued)</a:t>
            </a:r>
          </a:p>
          <a:p>
            <a:endParaRPr lang="en-US" dirty="0" smtClean="0"/>
          </a:p>
          <a:p>
            <a:pPr>
              <a:lnSpc>
                <a:spcPct val="150000"/>
              </a:lnSpc>
            </a:pPr>
            <a:r>
              <a:rPr lang="en-US" sz="2800" dirty="0" smtClean="0"/>
              <a:t>How many other places could you take your existing product, service or combinations or variations of them and apply it to other fields or other regions or buying groups. Or could you license other people to use it?</a:t>
            </a:r>
          </a:p>
        </p:txBody>
      </p:sp>
      <p:sp>
        <p:nvSpPr>
          <p:cNvPr id="3" name="Slide Number Placeholder 2"/>
          <p:cNvSpPr>
            <a:spLocks noGrp="1"/>
          </p:cNvSpPr>
          <p:nvPr>
            <p:ph type="sldNum" sz="quarter" idx="12"/>
          </p:nvPr>
        </p:nvSpPr>
        <p:spPr>
          <a:xfrm>
            <a:off x="8534400" y="6407944"/>
            <a:ext cx="478632" cy="365125"/>
          </a:xfrm>
        </p:spPr>
        <p:txBody>
          <a:bodyPr/>
          <a:lstStyle/>
          <a:p>
            <a:fld id="{22355311-62E5-4A26-BBA8-8BE5EC55C6ED}" type="slidenum">
              <a:rPr lang="en-US" smtClean="0"/>
              <a:pPr/>
              <a:t>48</a:t>
            </a:fld>
            <a:endParaRPr lang="en-US" dirty="0"/>
          </a:p>
        </p:txBody>
      </p:sp>
      <p:sp>
        <p:nvSpPr>
          <p:cNvPr id="4" name="Title 3"/>
          <p:cNvSpPr>
            <a:spLocks noGrp="1"/>
          </p:cNvSpPr>
          <p:nvPr>
            <p:ph type="title"/>
          </p:nvPr>
        </p:nvSpPr>
        <p:spPr/>
        <p:txBody>
          <a:bodyPr>
            <a:normAutofit fontScale="90000"/>
          </a:bodyPr>
          <a:lstStyle/>
          <a:p>
            <a:pPr algn="ctr"/>
            <a:r>
              <a:rPr lang="en-US" u="sng" dirty="0" smtClean="0"/>
              <a:t>Nine Drivers of Exponential Profit</a:t>
            </a:r>
            <a:endParaRPr lang="en-US" dirty="0"/>
          </a:p>
        </p:txBody>
      </p:sp>
      <p:pic>
        <p:nvPicPr>
          <p:cNvPr id="5" name="Content Placeholder 4" descr="Abraham_logo_05.jpg"/>
          <p:cNvPicPr>
            <a:picLocks noChangeAspect="1"/>
          </p:cNvPicPr>
          <p:nvPr/>
        </p:nvPicPr>
        <p:blipFill>
          <a:blip r:embed="rId3"/>
          <a:stretch>
            <a:fillRect/>
          </a:stretch>
        </p:blipFill>
        <p:spPr>
          <a:xfrm>
            <a:off x="7718621" y="6019800"/>
            <a:ext cx="793456" cy="838200"/>
          </a:xfrm>
          <a:prstGeom prst="rect">
            <a:avLst/>
          </a:prstGeom>
        </p:spPr>
      </p:pic>
    </p:spTree>
    <p:extLst>
      <p:ext uri="{BB962C8B-B14F-4D97-AF65-F5344CB8AC3E}">
        <p14:creationId xmlns:p14="http://schemas.microsoft.com/office/powerpoint/2010/main" xmlns="" val="3715951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fontScale="92500" lnSpcReduction="20000"/>
          </a:bodyPr>
          <a:lstStyle/>
          <a:p>
            <a:pPr algn="ctr">
              <a:lnSpc>
                <a:spcPct val="170000"/>
              </a:lnSpc>
              <a:buNone/>
            </a:pPr>
            <a:r>
              <a:rPr lang="en-US" sz="2800" b="1" dirty="0" smtClean="0"/>
              <a:t>8.	</a:t>
            </a:r>
            <a:r>
              <a:rPr lang="en-US" sz="2800" b="1" u="sng" dirty="0" smtClean="0"/>
              <a:t>YOUR PROCESSES, YOUR PROCEDURES, YOUR SYSTEMS</a:t>
            </a:r>
          </a:p>
          <a:p>
            <a:endParaRPr lang="en-US" sz="900" dirty="0" smtClean="0"/>
          </a:p>
          <a:p>
            <a:pPr>
              <a:lnSpc>
                <a:spcPct val="150000"/>
              </a:lnSpc>
            </a:pPr>
            <a:r>
              <a:rPr lang="en-US" sz="3000" dirty="0" smtClean="0"/>
              <a:t>Every business mechanism can be broken down into its driving processes and sub processes. Once you figure out what the processes driving an activity are, they can be measured, they can be quantified, and they can be vastly improved. </a:t>
            </a:r>
            <a:endParaRPr lang="en-US" sz="3000" dirty="0"/>
          </a:p>
        </p:txBody>
      </p:sp>
      <p:sp>
        <p:nvSpPr>
          <p:cNvPr id="3" name="Slide Number Placeholder 2"/>
          <p:cNvSpPr>
            <a:spLocks noGrp="1"/>
          </p:cNvSpPr>
          <p:nvPr>
            <p:ph type="sldNum" sz="quarter" idx="12"/>
          </p:nvPr>
        </p:nvSpPr>
        <p:spPr>
          <a:xfrm>
            <a:off x="8458200" y="6407944"/>
            <a:ext cx="554832" cy="365125"/>
          </a:xfrm>
        </p:spPr>
        <p:txBody>
          <a:bodyPr/>
          <a:lstStyle/>
          <a:p>
            <a:fld id="{22355311-62E5-4A26-BBA8-8BE5EC55C6ED}" type="slidenum">
              <a:rPr lang="en-US" smtClean="0"/>
              <a:pPr/>
              <a:t>49</a:t>
            </a:fld>
            <a:endParaRPr lang="en-US" dirty="0"/>
          </a:p>
        </p:txBody>
      </p:sp>
      <p:sp>
        <p:nvSpPr>
          <p:cNvPr id="4" name="Title 3"/>
          <p:cNvSpPr>
            <a:spLocks noGrp="1"/>
          </p:cNvSpPr>
          <p:nvPr>
            <p:ph type="title"/>
          </p:nvPr>
        </p:nvSpPr>
        <p:spPr/>
        <p:txBody>
          <a:bodyPr>
            <a:normAutofit fontScale="90000"/>
          </a:bodyPr>
          <a:lstStyle/>
          <a:p>
            <a:pPr algn="ctr"/>
            <a:r>
              <a:rPr lang="en-US" u="sng" dirty="0" smtClean="0"/>
              <a:t>Nine Drivers of Exponential Profit</a:t>
            </a:r>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2308558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a:cs typeface="Times New Roman" pitchFamily="18" charset="0"/>
              </a:rPr>
              <a:t>There are the:</a:t>
            </a:r>
          </a:p>
          <a:p>
            <a:pPr lvl="1"/>
            <a:r>
              <a:rPr lang="en-US" sz="3200" dirty="0">
                <a:cs typeface="Times New Roman" pitchFamily="18" charset="0"/>
              </a:rPr>
              <a:t>Knowns--- and unknowns</a:t>
            </a:r>
          </a:p>
          <a:p>
            <a:pPr lvl="1"/>
            <a:r>
              <a:rPr lang="en-US" sz="3200" dirty="0">
                <a:cs typeface="Times New Roman" pitchFamily="18" charset="0"/>
              </a:rPr>
              <a:t>The theoretical and real</a:t>
            </a:r>
          </a:p>
          <a:p>
            <a:pPr lvl="1"/>
            <a:r>
              <a:rPr lang="en-US" sz="3200" dirty="0">
                <a:cs typeface="Times New Roman" pitchFamily="18" charset="0"/>
              </a:rPr>
              <a:t>The obvious and the over-looked</a:t>
            </a:r>
          </a:p>
          <a:p>
            <a:pPr lvl="1"/>
            <a:r>
              <a:rPr lang="en-US" sz="3200" dirty="0">
                <a:cs typeface="Times New Roman" pitchFamily="18" charset="0"/>
              </a:rPr>
              <a:t>The transparent and hidden</a:t>
            </a:r>
          </a:p>
          <a:p>
            <a:pPr lvl="1"/>
            <a:r>
              <a:rPr lang="en-US" sz="3200" dirty="0">
                <a:cs typeface="Times New Roman" pitchFamily="18" charset="0"/>
              </a:rPr>
              <a:t>The multipliers of outcome's and results––</a:t>
            </a:r>
            <a:r>
              <a:rPr lang="en-US" sz="3200" b="1" dirty="0">
                <a:cs typeface="Times New Roman" pitchFamily="18" charset="0"/>
              </a:rPr>
              <a:t>and the </a:t>
            </a:r>
            <a:r>
              <a:rPr lang="en-US" sz="3200" b="1" dirty="0" err="1">
                <a:cs typeface="Times New Roman" pitchFamily="18" charset="0"/>
              </a:rPr>
              <a:t>diminishers</a:t>
            </a:r>
            <a:r>
              <a:rPr lang="en-US" sz="3200" b="1" dirty="0">
                <a:cs typeface="Times New Roman" pitchFamily="18" charset="0"/>
              </a:rPr>
              <a:t>.</a:t>
            </a:r>
            <a:endParaRPr lang="en-US" sz="3200" dirty="0">
              <a:cs typeface="Times New Roman" pitchFamily="18" charset="0"/>
            </a:endParaRPr>
          </a:p>
          <a:p>
            <a:pPr>
              <a:buNone/>
            </a:pPr>
            <a:endParaRPr lang="en-US" sz="3200" dirty="0">
              <a:latin typeface="Times New Roman" pitchFamily="18" charset="0"/>
              <a:cs typeface="Times New Roman" pitchFamily="18" charset="0"/>
            </a:endParaRPr>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5</a:t>
            </a:fld>
            <a:endParaRPr lang="en-US" dirty="0"/>
          </a:p>
        </p:txBody>
      </p:sp>
      <p:sp>
        <p:nvSpPr>
          <p:cNvPr id="4" name="Title 3"/>
          <p:cNvSpPr>
            <a:spLocks noGrp="1"/>
          </p:cNvSpPr>
          <p:nvPr>
            <p:ph type="title"/>
          </p:nvPr>
        </p:nvSpPr>
        <p:spPr/>
        <p:txBody>
          <a:bodyPr/>
          <a:lstStyle/>
          <a:p>
            <a:r>
              <a:rPr lang="en-US" dirty="0" smtClean="0"/>
              <a:t>When Worlds Collide  </a:t>
            </a:r>
            <a:endParaRPr lang="en-US" dirty="0"/>
          </a:p>
        </p:txBody>
      </p:sp>
    </p:spTree>
    <p:extLst>
      <p:ext uri="{BB962C8B-B14F-4D97-AF65-F5344CB8AC3E}">
        <p14:creationId xmlns:p14="http://schemas.microsoft.com/office/powerpoint/2010/main" xmlns="" val="749721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029200"/>
          </a:xfrm>
        </p:spPr>
        <p:txBody>
          <a:bodyPr>
            <a:normAutofit fontScale="92500" lnSpcReduction="20000"/>
          </a:bodyPr>
          <a:lstStyle/>
          <a:p>
            <a:pPr marL="514350" indent="-514350" algn="ctr">
              <a:lnSpc>
                <a:spcPct val="150000"/>
              </a:lnSpc>
              <a:buNone/>
            </a:pPr>
            <a:r>
              <a:rPr lang="en-US" altLang="ja-JP" sz="3200" dirty="0" smtClean="0">
                <a:ea typeface="ＭＳ Ｐゴシック" pitchFamily="50" charset="-128"/>
              </a:rPr>
              <a:t>9. </a:t>
            </a:r>
            <a:r>
              <a:rPr lang="en-US" altLang="ja-JP" sz="3200" b="1" u="sng" dirty="0" smtClean="0">
                <a:ea typeface="ＭＳ Ｐゴシック" pitchFamily="50" charset="-128"/>
              </a:rPr>
              <a:t>Your Ideology</a:t>
            </a:r>
          </a:p>
          <a:p>
            <a:pPr marL="514350" indent="-514350">
              <a:lnSpc>
                <a:spcPct val="150000"/>
              </a:lnSpc>
            </a:pPr>
            <a:r>
              <a:rPr lang="en-US" sz="3200" dirty="0" smtClean="0"/>
              <a:t>What is the belief system that drives you? </a:t>
            </a:r>
          </a:p>
          <a:p>
            <a:pPr marL="514350" indent="-514350">
              <a:lnSpc>
                <a:spcPct val="150000"/>
              </a:lnSpc>
            </a:pPr>
            <a:r>
              <a:rPr lang="en-US" sz="3200" dirty="0" smtClean="0"/>
              <a:t>If your belief system is you’re only going to work from 8 to 5, 5-days a week, you’re </a:t>
            </a:r>
            <a:r>
              <a:rPr lang="en-US" sz="3200" b="1" i="1" dirty="0" smtClean="0"/>
              <a:t>not  </a:t>
            </a:r>
            <a:r>
              <a:rPr lang="en-US" sz="3200" dirty="0" smtClean="0"/>
              <a:t>going to be able to embrace things that take more time and effort</a:t>
            </a:r>
            <a:r>
              <a:rPr lang="en-US" sz="2800" dirty="0" smtClean="0"/>
              <a:t>. </a:t>
            </a:r>
            <a:endParaRPr lang="en-US" altLang="ja-JP" sz="2800" dirty="0" smtClean="0">
              <a:ea typeface="ＭＳ Ｐゴシック" pitchFamily="50" charset="-128"/>
            </a:endParaRPr>
          </a:p>
        </p:txBody>
      </p:sp>
      <p:sp>
        <p:nvSpPr>
          <p:cNvPr id="3" name="Slide Number Placeholder 2"/>
          <p:cNvSpPr>
            <a:spLocks noGrp="1"/>
          </p:cNvSpPr>
          <p:nvPr>
            <p:ph type="sldNum" sz="quarter" idx="12"/>
          </p:nvPr>
        </p:nvSpPr>
        <p:spPr>
          <a:xfrm>
            <a:off x="8534400" y="6407944"/>
            <a:ext cx="478632" cy="365125"/>
          </a:xfrm>
        </p:spPr>
        <p:txBody>
          <a:bodyPr/>
          <a:lstStyle/>
          <a:p>
            <a:fld id="{22355311-62E5-4A26-BBA8-8BE5EC55C6ED}" type="slidenum">
              <a:rPr lang="en-US" smtClean="0"/>
              <a:pPr/>
              <a:t>50</a:t>
            </a:fld>
            <a:endParaRPr lang="en-US" dirty="0"/>
          </a:p>
        </p:txBody>
      </p:sp>
      <p:sp>
        <p:nvSpPr>
          <p:cNvPr id="4" name="Title 3"/>
          <p:cNvSpPr>
            <a:spLocks noGrp="1"/>
          </p:cNvSpPr>
          <p:nvPr>
            <p:ph type="title"/>
          </p:nvPr>
        </p:nvSpPr>
        <p:spPr/>
        <p:txBody>
          <a:bodyPr>
            <a:normAutofit fontScale="90000"/>
          </a:bodyPr>
          <a:lstStyle/>
          <a:p>
            <a:pPr algn="ctr"/>
            <a:r>
              <a:rPr lang="en-US" u="sng" dirty="0" smtClean="0"/>
              <a:t>Nine Drivers of Exponential Profit</a:t>
            </a:r>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2067766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36509"/>
            <a:ext cx="8686800" cy="5092891"/>
          </a:xfrm>
        </p:spPr>
        <p:txBody>
          <a:bodyPr>
            <a:normAutofit fontScale="25000" lnSpcReduction="20000"/>
          </a:bodyPr>
          <a:lstStyle/>
          <a:p>
            <a:pPr>
              <a:buNone/>
            </a:pPr>
            <a:r>
              <a:rPr lang="en-US" sz="2600" dirty="0" smtClean="0"/>
              <a:t>	</a:t>
            </a:r>
            <a:endParaRPr lang="en-US" sz="5100" dirty="0" smtClean="0"/>
          </a:p>
          <a:p>
            <a:pPr>
              <a:buNone/>
            </a:pPr>
            <a:endParaRPr lang="en-US" sz="8800" dirty="0"/>
          </a:p>
          <a:p>
            <a:pPr>
              <a:buNone/>
            </a:pPr>
            <a:r>
              <a:rPr lang="en-US" sz="8800" dirty="0"/>
              <a:t> </a:t>
            </a:r>
            <a:r>
              <a:rPr lang="en-US" sz="8800" dirty="0" smtClean="0"/>
              <a:t>  I come here today with the monster-vast experiential,  understanding of factors, forces, impact and leverage points that can catapult a business proposition (be it an enterprise seeking funding or a service provider seeking the favor of the market or the funder seeking highest and best most desirable deal flow.)</a:t>
            </a:r>
          </a:p>
          <a:p>
            <a:pPr>
              <a:buNone/>
            </a:pPr>
            <a:r>
              <a:rPr lang="en-US" sz="8800" dirty="0"/>
              <a:t> </a:t>
            </a:r>
            <a:r>
              <a:rPr lang="en-US" sz="8800" dirty="0" smtClean="0"/>
              <a:t> </a:t>
            </a:r>
          </a:p>
          <a:p>
            <a:pPr>
              <a:buNone/>
            </a:pPr>
            <a:r>
              <a:rPr lang="en-US" sz="8800" dirty="0"/>
              <a:t> </a:t>
            </a:r>
            <a:r>
              <a:rPr lang="en-US" sz="8800" dirty="0" smtClean="0"/>
              <a:t>  Many of you may not know that these forces even exist—let alone how to harness them advantageously</a:t>
            </a:r>
          </a:p>
          <a:p>
            <a:pPr>
              <a:buNone/>
            </a:pPr>
            <a:endParaRPr lang="en-US" sz="8800" dirty="0"/>
          </a:p>
          <a:p>
            <a:pPr>
              <a:buNone/>
            </a:pPr>
            <a:r>
              <a:rPr lang="en-US" sz="8800" dirty="0" smtClean="0"/>
              <a:t>   My goal is to impart this on to you and give you some added perspective</a:t>
            </a:r>
          </a:p>
          <a:p>
            <a:pPr>
              <a:buNone/>
            </a:pPr>
            <a:endParaRPr lang="en-US" sz="9600" dirty="0" smtClean="0"/>
          </a:p>
          <a:p>
            <a:pPr>
              <a:buNone/>
            </a:pPr>
            <a:r>
              <a:rPr lang="en-US" sz="9600" dirty="0" smtClean="0"/>
              <a:t>		</a:t>
            </a:r>
          </a:p>
          <a:p>
            <a:pPr>
              <a:buNone/>
            </a:pPr>
            <a:r>
              <a:rPr lang="en-US" sz="9600" dirty="0" smtClean="0"/>
              <a:t> </a:t>
            </a:r>
          </a:p>
          <a:p>
            <a:pPr>
              <a:buNone/>
            </a:pPr>
            <a:endParaRPr lang="en-US" sz="9600" dirty="0" smtClean="0"/>
          </a:p>
          <a:p>
            <a:pPr>
              <a:buNone/>
            </a:pPr>
            <a:endParaRPr lang="en-US" sz="3600" dirty="0" smtClean="0"/>
          </a:p>
          <a:p>
            <a:pPr>
              <a:buNone/>
            </a:pPr>
            <a:r>
              <a:rPr lang="en-US" sz="3600" dirty="0" smtClean="0"/>
              <a:t> </a:t>
            </a:r>
          </a:p>
          <a:p>
            <a:pPr>
              <a:buNone/>
            </a:pPr>
            <a:endParaRPr lang="en-US" sz="3600" dirty="0" smtClean="0"/>
          </a:p>
          <a:p>
            <a:endParaRPr lang="en-US" sz="3600" dirty="0" smtClean="0"/>
          </a:p>
          <a:p>
            <a:endParaRPr lang="en-US" sz="3600" dirty="0" smtClean="0"/>
          </a:p>
          <a:p>
            <a:pPr>
              <a:buNone/>
            </a:pPr>
            <a:endParaRPr lang="en-US" sz="3600" dirty="0" smtClean="0"/>
          </a:p>
          <a:p>
            <a:pPr algn="ctr">
              <a:lnSpc>
                <a:spcPct val="150000"/>
              </a:lnSpc>
              <a:buNone/>
            </a:pPr>
            <a:endParaRPr lang="en-US" sz="3600" dirty="0" smtClean="0"/>
          </a:p>
          <a:p>
            <a:endParaRPr lang="en-US" dirty="0"/>
          </a:p>
        </p:txBody>
      </p:sp>
      <p:sp>
        <p:nvSpPr>
          <p:cNvPr id="3" name="Title 2"/>
          <p:cNvSpPr>
            <a:spLocks noGrp="1"/>
          </p:cNvSpPr>
          <p:nvPr>
            <p:ph type="title"/>
          </p:nvPr>
        </p:nvSpPr>
        <p:spPr>
          <a:xfrm>
            <a:off x="381000" y="304800"/>
            <a:ext cx="8229600" cy="1143000"/>
          </a:xfrm>
        </p:spPr>
        <p:txBody>
          <a:bodyPr>
            <a:normAutofit fontScale="90000"/>
          </a:bodyPr>
          <a:lstStyle/>
          <a:p>
            <a:pPr algn="ctr"/>
            <a:r>
              <a:rPr lang="en-US" dirty="0" smtClean="0"/>
              <a:t>When Worlds  Collide!!!</a:t>
            </a:r>
            <a:br>
              <a:rPr lang="en-US" dirty="0" smtClean="0"/>
            </a:b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51</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610600" cy="4419600"/>
          </a:xfrm>
        </p:spPr>
        <p:txBody>
          <a:bodyPr>
            <a:noAutofit/>
          </a:bodyPr>
          <a:lstStyle/>
          <a:p>
            <a:pPr>
              <a:buNone/>
            </a:pPr>
            <a:r>
              <a:rPr lang="en-US" sz="4000" dirty="0"/>
              <a:t>In the beginning, </a:t>
            </a:r>
            <a:r>
              <a:rPr lang="en-US" sz="4000" dirty="0" err="1"/>
              <a:t>Crowdfunding</a:t>
            </a:r>
            <a:r>
              <a:rPr lang="en-US" sz="4000" dirty="0"/>
              <a:t> may sound like a gold mine</a:t>
            </a:r>
            <a:r>
              <a:rPr lang="en-US" sz="4000" dirty="0" smtClean="0"/>
              <a:t>…</a:t>
            </a:r>
          </a:p>
          <a:p>
            <a:pPr>
              <a:buNone/>
            </a:pPr>
            <a:r>
              <a:rPr lang="en-US" sz="4000" dirty="0"/>
              <a:t>	</a:t>
            </a:r>
            <a:r>
              <a:rPr lang="en-US" sz="4000" dirty="0" smtClean="0"/>
              <a:t>			</a:t>
            </a:r>
          </a:p>
          <a:p>
            <a:pPr>
              <a:buNone/>
            </a:pPr>
            <a:r>
              <a:rPr lang="en-US" sz="4000" dirty="0"/>
              <a:t>	</a:t>
            </a:r>
            <a:r>
              <a:rPr lang="en-US" sz="4000" dirty="0" smtClean="0"/>
              <a:t>				…but </a:t>
            </a:r>
            <a:r>
              <a:rPr lang="en-US" sz="4000" dirty="0"/>
              <a:t>think </a:t>
            </a:r>
            <a:r>
              <a:rPr lang="en-US" sz="4000" dirty="0" smtClean="0"/>
              <a:t>again</a:t>
            </a:r>
          </a:p>
          <a:p>
            <a:endParaRPr lang="en-US" sz="4000" dirty="0" smtClean="0"/>
          </a:p>
          <a:p>
            <a:pPr>
              <a:buNone/>
            </a:pPr>
            <a:endParaRPr lang="en-US" sz="4000" dirty="0" smtClean="0"/>
          </a:p>
          <a:p>
            <a:pPr>
              <a:buNone/>
            </a:pPr>
            <a:endParaRPr lang="en-US" sz="4000" dirty="0" smtClean="0"/>
          </a:p>
          <a:p>
            <a:pPr>
              <a:buNone/>
            </a:pPr>
            <a:r>
              <a:rPr lang="en-US" sz="4000" dirty="0" smtClean="0"/>
              <a:t> </a:t>
            </a:r>
          </a:p>
          <a:p>
            <a:pPr>
              <a:buNone/>
            </a:pPr>
            <a:endParaRPr lang="en-US" sz="2800" dirty="0" smtClean="0"/>
          </a:p>
          <a:p>
            <a:endParaRPr lang="en-US" sz="2800" dirty="0" smtClean="0"/>
          </a:p>
          <a:p>
            <a:endParaRPr lang="en-US" sz="2800" dirty="0" smtClean="0"/>
          </a:p>
          <a:p>
            <a:pPr>
              <a:buNone/>
            </a:pPr>
            <a:endParaRPr lang="en-US" sz="2800" dirty="0" smtClean="0"/>
          </a:p>
          <a:p>
            <a:pPr algn="ctr">
              <a:lnSpc>
                <a:spcPct val="150000"/>
              </a:lnSpc>
              <a:buNone/>
            </a:pP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52</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t>Platforms </a:t>
            </a:r>
            <a:r>
              <a:rPr lang="en-US" sz="2800" dirty="0"/>
              <a:t>have fierce </a:t>
            </a:r>
            <a:r>
              <a:rPr lang="en-US" sz="2800" dirty="0" smtClean="0"/>
              <a:t>competition</a:t>
            </a:r>
          </a:p>
          <a:p>
            <a:endParaRPr lang="en-US" sz="2800" dirty="0"/>
          </a:p>
          <a:p>
            <a:pPr lvl="1"/>
            <a:r>
              <a:rPr lang="en-US" sz="2400" dirty="0"/>
              <a:t> How are you going  to differentiate</a:t>
            </a:r>
            <a:r>
              <a:rPr lang="en-US" sz="2400" dirty="0" smtClean="0"/>
              <a:t>?</a:t>
            </a:r>
          </a:p>
          <a:p>
            <a:pPr lvl="1"/>
            <a:endParaRPr lang="en-US" sz="2400" dirty="0"/>
          </a:p>
          <a:p>
            <a:pPr lvl="1"/>
            <a:r>
              <a:rPr lang="en-US" sz="2400" dirty="0"/>
              <a:t> If  you can't effectively attract, convert, retain client's members, project providers your value and revenue mode is </a:t>
            </a:r>
            <a:r>
              <a:rPr lang="en-US" sz="2400" dirty="0" smtClean="0"/>
              <a:t>limited</a:t>
            </a:r>
          </a:p>
          <a:p>
            <a:pPr lvl="1"/>
            <a:endParaRPr lang="en-US" sz="2400" dirty="0"/>
          </a:p>
          <a:p>
            <a:pPr lvl="1"/>
            <a:r>
              <a:rPr lang="en-US" sz="2400" dirty="0"/>
              <a:t> How will you demonstrate that your platform is a better horse to back (and bet on) than your competitors? The better horse to choose for the project creator</a:t>
            </a:r>
          </a:p>
          <a:p>
            <a:endParaRPr lang="en-US" sz="2800" dirty="0"/>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53</a:t>
            </a:fld>
            <a:endParaRPr lang="en-US" dirty="0"/>
          </a:p>
        </p:txBody>
      </p:sp>
      <p:sp>
        <p:nvSpPr>
          <p:cNvPr id="4" name="Title 3"/>
          <p:cNvSpPr>
            <a:spLocks noGrp="1"/>
          </p:cNvSpPr>
          <p:nvPr>
            <p:ph type="title"/>
          </p:nvPr>
        </p:nvSpPr>
        <p:spPr/>
        <p:txBody>
          <a:bodyPr/>
          <a:lstStyle/>
          <a:p>
            <a:r>
              <a:rPr lang="en-US" dirty="0" smtClean="0"/>
              <a:t>For Platform Providers</a:t>
            </a:r>
            <a:endParaRPr lang="en-US" dirty="0"/>
          </a:p>
        </p:txBody>
      </p:sp>
      <p:pic>
        <p:nvPicPr>
          <p:cNvPr id="5" name="Content Placeholder 4" descr="Abraham_logo_05.jpg"/>
          <p:cNvPicPr>
            <a:picLocks noChangeAspect="1"/>
          </p:cNvPicPr>
          <p:nvPr/>
        </p:nvPicPr>
        <p:blipFill>
          <a:blip r:embed="rId2"/>
          <a:stretch>
            <a:fillRect/>
          </a:stretch>
        </p:blipFill>
        <p:spPr>
          <a:xfrm>
            <a:off x="8229600" y="5410200"/>
            <a:ext cx="838200" cy="885467"/>
          </a:xfrm>
          <a:prstGeom prst="rect">
            <a:avLst/>
          </a:prstGeom>
        </p:spPr>
      </p:pic>
    </p:spTree>
    <p:extLst>
      <p:ext uri="{BB962C8B-B14F-4D97-AF65-F5344CB8AC3E}">
        <p14:creationId xmlns:p14="http://schemas.microsoft.com/office/powerpoint/2010/main" xmlns="" val="1409215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55509"/>
            <a:ext cx="8686800" cy="5092891"/>
          </a:xfrm>
        </p:spPr>
        <p:txBody>
          <a:bodyPr>
            <a:normAutofit fontScale="25000" lnSpcReduction="20000"/>
          </a:bodyPr>
          <a:lstStyle/>
          <a:p>
            <a:pPr>
              <a:buNone/>
            </a:pPr>
            <a:r>
              <a:rPr lang="en-US" sz="2600" dirty="0" smtClean="0"/>
              <a:t>	</a:t>
            </a:r>
            <a:endParaRPr lang="en-US" sz="5100" dirty="0" smtClean="0"/>
          </a:p>
          <a:p>
            <a:pPr>
              <a:buNone/>
            </a:pPr>
            <a:r>
              <a:rPr lang="en-US" sz="6600" dirty="0" smtClean="0"/>
              <a:t>	</a:t>
            </a:r>
          </a:p>
          <a:p>
            <a:endParaRPr lang="en-US" sz="6600" dirty="0"/>
          </a:p>
          <a:p>
            <a:r>
              <a:rPr lang="en-US" sz="14400" dirty="0" smtClean="0"/>
              <a:t>If you're service provider</a:t>
            </a:r>
            <a:r>
              <a:rPr lang="en-US" sz="14400" dirty="0"/>
              <a:t> </a:t>
            </a:r>
            <a:r>
              <a:rPr lang="en-US" sz="14400" dirty="0" smtClean="0"/>
              <a:t>how will you get people to see you as…</a:t>
            </a:r>
          </a:p>
          <a:p>
            <a:endParaRPr lang="en-US" sz="9800" dirty="0" smtClean="0"/>
          </a:p>
          <a:p>
            <a:pPr lvl="1"/>
            <a:r>
              <a:rPr lang="en-US" sz="11200" dirty="0"/>
              <a:t>T</a:t>
            </a:r>
            <a:r>
              <a:rPr lang="en-US" sz="11200" dirty="0" smtClean="0"/>
              <a:t>he only viable expert source to turn to? </a:t>
            </a:r>
          </a:p>
          <a:p>
            <a:pPr lvl="1"/>
            <a:endParaRPr lang="en-US" sz="11200" dirty="0" smtClean="0"/>
          </a:p>
          <a:p>
            <a:pPr lvl="1"/>
            <a:r>
              <a:rPr lang="en-US" sz="11200" dirty="0" smtClean="0"/>
              <a:t>The authority and the answer to the problem they're trying to solve--or the opportunity they’re trying to achieve?</a:t>
            </a:r>
          </a:p>
          <a:p>
            <a:endParaRPr lang="en-US" sz="11200" dirty="0" smtClean="0"/>
          </a:p>
          <a:p>
            <a:endParaRPr lang="en-US" sz="11200" dirty="0" smtClean="0"/>
          </a:p>
          <a:p>
            <a:pPr>
              <a:buNone/>
            </a:pPr>
            <a:endParaRPr lang="en-US" sz="6400" dirty="0" smtClean="0"/>
          </a:p>
          <a:p>
            <a:pPr>
              <a:buNone/>
            </a:pPr>
            <a:endParaRPr lang="en-US" sz="6400" dirty="0" smtClean="0"/>
          </a:p>
          <a:p>
            <a:pPr>
              <a:buNone/>
            </a:pPr>
            <a:r>
              <a:rPr lang="en-US" sz="6400" dirty="0" smtClean="0"/>
              <a:t> </a:t>
            </a:r>
          </a:p>
          <a:p>
            <a:pPr>
              <a:buNone/>
            </a:pPr>
            <a:endParaRPr lang="en-US" sz="6400" dirty="0" smtClean="0"/>
          </a:p>
          <a:p>
            <a:endParaRPr lang="en-US" sz="6400" dirty="0" smtClean="0"/>
          </a:p>
          <a:p>
            <a:endParaRPr lang="en-US" sz="6400" dirty="0" smtClean="0"/>
          </a:p>
          <a:p>
            <a:pPr>
              <a:buNone/>
            </a:pPr>
            <a:endParaRPr lang="en-US" sz="6400" dirty="0" smtClean="0"/>
          </a:p>
          <a:p>
            <a:pPr algn="ctr">
              <a:lnSpc>
                <a:spcPct val="150000"/>
              </a:lnSpc>
              <a:buNone/>
            </a:pPr>
            <a:endParaRPr lang="en-US" sz="6400" dirty="0" smtClean="0"/>
          </a:p>
          <a:p>
            <a:endParaRPr lang="en-US" sz="6400" dirty="0"/>
          </a:p>
        </p:txBody>
      </p:sp>
      <p:sp>
        <p:nvSpPr>
          <p:cNvPr id="3" name="Title 2"/>
          <p:cNvSpPr>
            <a:spLocks noGrp="1"/>
          </p:cNvSpPr>
          <p:nvPr>
            <p:ph type="title"/>
          </p:nvPr>
        </p:nvSpPr>
        <p:spPr/>
        <p:txBody>
          <a:bodyPr>
            <a:normAutofit/>
          </a:bodyPr>
          <a:lstStyle/>
          <a:p>
            <a:pPr algn="ctr"/>
            <a:r>
              <a:rPr lang="en-US" dirty="0" smtClean="0"/>
              <a:t>For Service Providers</a:t>
            </a:r>
            <a:endParaRPr lang="en-US" b="0"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54</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55509"/>
            <a:ext cx="8686800" cy="5092891"/>
          </a:xfrm>
        </p:spPr>
        <p:txBody>
          <a:bodyPr>
            <a:normAutofit fontScale="25000" lnSpcReduction="20000"/>
          </a:bodyPr>
          <a:lstStyle/>
          <a:p>
            <a:pPr>
              <a:buNone/>
            </a:pPr>
            <a:r>
              <a:rPr lang="en-US" sz="2600" dirty="0" smtClean="0"/>
              <a:t>	</a:t>
            </a:r>
            <a:endParaRPr lang="en-US" sz="5100" dirty="0" smtClean="0"/>
          </a:p>
          <a:p>
            <a:r>
              <a:rPr lang="en-US" sz="12800" dirty="0" smtClean="0"/>
              <a:t>If you’re a broker dealer..</a:t>
            </a:r>
          </a:p>
          <a:p>
            <a:endParaRPr lang="en-US" sz="6600" dirty="0" smtClean="0"/>
          </a:p>
          <a:p>
            <a:pPr lvl="1"/>
            <a:r>
              <a:rPr lang="en-US" sz="9600" dirty="0"/>
              <a:t>H</a:t>
            </a:r>
            <a:r>
              <a:rPr lang="en-US" sz="9600" dirty="0" smtClean="0"/>
              <a:t>ow will you get entrepreneurs seeking accredited investment using you––not your competitors? </a:t>
            </a:r>
          </a:p>
          <a:p>
            <a:pPr lvl="1"/>
            <a:endParaRPr lang="en-US" sz="6200" dirty="0" smtClean="0"/>
          </a:p>
          <a:p>
            <a:pPr lvl="2"/>
            <a:r>
              <a:rPr lang="en-US" sz="8000" dirty="0" smtClean="0"/>
              <a:t>Not just now––but in the not-so-distant future––when (as the industry matures and validates)––the big-money ultra,-sophisticated money and highly strategic organizations/ corporations decide to eat your lunch and take over your in the market and consolidate all the initial fragmentation?...</a:t>
            </a:r>
          </a:p>
          <a:p>
            <a:pPr lvl="2"/>
            <a:endParaRPr lang="en-US" sz="9600" dirty="0" smtClean="0"/>
          </a:p>
          <a:p>
            <a:pPr lvl="1"/>
            <a:r>
              <a:rPr lang="en-US" sz="9600" dirty="0" smtClean="0"/>
              <a:t>Certainly IF you’re successful acquisition is a possibility. But if your mediocre—devastation is a more probable “payoff”!</a:t>
            </a:r>
          </a:p>
          <a:p>
            <a:endParaRPr lang="en-US" sz="6400" dirty="0" smtClean="0"/>
          </a:p>
          <a:p>
            <a:pPr>
              <a:buNone/>
            </a:pPr>
            <a:endParaRPr lang="en-US" sz="6400" dirty="0" smtClean="0"/>
          </a:p>
          <a:p>
            <a:pPr>
              <a:buNone/>
            </a:pPr>
            <a:endParaRPr lang="en-US" sz="6400" dirty="0" smtClean="0"/>
          </a:p>
          <a:p>
            <a:pPr>
              <a:buNone/>
            </a:pPr>
            <a:r>
              <a:rPr lang="en-US" sz="6400" dirty="0" smtClean="0"/>
              <a:t> </a:t>
            </a:r>
          </a:p>
          <a:p>
            <a:pPr>
              <a:buNone/>
            </a:pPr>
            <a:endParaRPr lang="en-US" sz="6400" dirty="0" smtClean="0"/>
          </a:p>
          <a:p>
            <a:endParaRPr lang="en-US" sz="6400" dirty="0" smtClean="0"/>
          </a:p>
          <a:p>
            <a:endParaRPr lang="en-US" sz="6400" dirty="0" smtClean="0"/>
          </a:p>
          <a:p>
            <a:pPr>
              <a:buNone/>
            </a:pPr>
            <a:endParaRPr lang="en-US" sz="6400" dirty="0" smtClean="0"/>
          </a:p>
          <a:p>
            <a:pPr algn="ctr">
              <a:lnSpc>
                <a:spcPct val="150000"/>
              </a:lnSpc>
              <a:buNone/>
            </a:pPr>
            <a:endParaRPr lang="en-US" sz="6400" dirty="0" smtClean="0"/>
          </a:p>
          <a:p>
            <a:endParaRPr lang="en-US" sz="6400" dirty="0"/>
          </a:p>
        </p:txBody>
      </p:sp>
      <p:sp>
        <p:nvSpPr>
          <p:cNvPr id="3" name="Title 2"/>
          <p:cNvSpPr>
            <a:spLocks noGrp="1"/>
          </p:cNvSpPr>
          <p:nvPr>
            <p:ph type="title"/>
          </p:nvPr>
        </p:nvSpPr>
        <p:spPr/>
        <p:txBody>
          <a:bodyPr>
            <a:normAutofit/>
          </a:bodyPr>
          <a:lstStyle/>
          <a:p>
            <a:pPr algn="ctr"/>
            <a:r>
              <a:rPr lang="en-US" dirty="0" smtClean="0"/>
              <a:t>Broker/Dealer</a:t>
            </a:r>
            <a:endParaRPr lang="en-US" b="0"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55</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0926855-8391-4251-BB9B-7018D126B371}" type="slidenum">
              <a:rPr lang="en-US" smtClean="0"/>
              <a:pPr/>
              <a:t>56</a:t>
            </a:fld>
            <a:endParaRPr lang="en-US" dirty="0"/>
          </a:p>
        </p:txBody>
      </p:sp>
      <p:sp>
        <p:nvSpPr>
          <p:cNvPr id="4" name="Title 3"/>
          <p:cNvSpPr>
            <a:spLocks noGrp="1"/>
          </p:cNvSpPr>
          <p:nvPr>
            <p:ph type="title"/>
          </p:nvPr>
        </p:nvSpPr>
        <p:spPr>
          <a:xfrm>
            <a:off x="1219200" y="2514600"/>
            <a:ext cx="8229600" cy="1143000"/>
          </a:xfrm>
        </p:spPr>
        <p:txBody>
          <a:bodyPr>
            <a:normAutofit fontScale="90000"/>
          </a:bodyPr>
          <a:lstStyle/>
          <a:p>
            <a:r>
              <a:rPr lang="en-US" dirty="0" smtClean="0"/>
              <a:t>Business Owners/Aspiring Entrepreneur</a:t>
            </a:r>
            <a:endParaRPr lang="en-US" dirty="0"/>
          </a:p>
        </p:txBody>
      </p:sp>
      <p:pic>
        <p:nvPicPr>
          <p:cNvPr id="5" name="Content Placeholder 4" descr="Abraham_logo_05.jpg"/>
          <p:cNvPicPr>
            <a:picLocks noChangeAspect="1"/>
          </p:cNvPicPr>
          <p:nvPr/>
        </p:nvPicPr>
        <p:blipFill>
          <a:blip r:embed="rId2"/>
          <a:stretch>
            <a:fillRect/>
          </a:stretch>
        </p:blipFill>
        <p:spPr>
          <a:xfrm>
            <a:off x="7772400" y="5181600"/>
            <a:ext cx="1044477" cy="1103376"/>
          </a:xfrm>
          <a:prstGeom prst="rect">
            <a:avLst/>
          </a:prstGeom>
        </p:spPr>
      </p:pic>
    </p:spTree>
    <p:extLst>
      <p:ext uri="{BB962C8B-B14F-4D97-AF65-F5344CB8AC3E}">
        <p14:creationId xmlns:p14="http://schemas.microsoft.com/office/powerpoint/2010/main" xmlns="" val="14401741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84109"/>
            <a:ext cx="8686800" cy="5092891"/>
          </a:xfrm>
        </p:spPr>
        <p:txBody>
          <a:bodyPr>
            <a:normAutofit fontScale="25000" lnSpcReduction="20000"/>
          </a:bodyPr>
          <a:lstStyle/>
          <a:p>
            <a:pPr>
              <a:buNone/>
            </a:pPr>
            <a:r>
              <a:rPr lang="en-US" sz="6600" dirty="0"/>
              <a:t> </a:t>
            </a:r>
            <a:endParaRPr lang="en-US" sz="11100" dirty="0" smtClean="0"/>
          </a:p>
          <a:p>
            <a:pPr algn="ctr">
              <a:buNone/>
            </a:pPr>
            <a:endParaRPr lang="en-US" sz="11100" dirty="0"/>
          </a:p>
          <a:p>
            <a:pPr algn="ctr">
              <a:buFont typeface="Wingdings" charset="2"/>
              <a:buChar char="v"/>
            </a:pPr>
            <a:r>
              <a:rPr lang="en-US" sz="11100" dirty="0" smtClean="0"/>
              <a:t> Theory is exciting.</a:t>
            </a:r>
          </a:p>
          <a:p>
            <a:pPr algn="ctr">
              <a:buFont typeface="Wingdings" charset="2"/>
              <a:buChar char="v"/>
            </a:pPr>
            <a:endParaRPr lang="en-US" sz="11100" dirty="0" smtClean="0"/>
          </a:p>
          <a:p>
            <a:pPr algn="ctr">
              <a:buFont typeface="Wingdings" charset="2"/>
              <a:buChar char="v"/>
            </a:pPr>
            <a:r>
              <a:rPr lang="en-US" sz="11100" dirty="0"/>
              <a:t>	</a:t>
            </a:r>
            <a:r>
              <a:rPr lang="en-US" sz="11100" dirty="0" smtClean="0"/>
              <a:t>It's intoxicating. </a:t>
            </a:r>
          </a:p>
          <a:p>
            <a:pPr algn="ctr">
              <a:buFont typeface="Wingdings" charset="2"/>
              <a:buChar char="v"/>
            </a:pPr>
            <a:endParaRPr lang="en-US" sz="11100" dirty="0" smtClean="0"/>
          </a:p>
          <a:p>
            <a:pPr algn="ctr">
              <a:buFont typeface="Wingdings" charset="2"/>
              <a:buChar char="v"/>
            </a:pPr>
            <a:r>
              <a:rPr lang="en-US" sz="11100" dirty="0"/>
              <a:t> </a:t>
            </a:r>
            <a:r>
              <a:rPr lang="en-US" sz="11100" dirty="0" smtClean="0"/>
              <a:t> But it's dangerous to your business health, wealth and success prospects. </a:t>
            </a:r>
          </a:p>
          <a:p>
            <a:pPr algn="ctr">
              <a:buFont typeface="Wingdings" charset="2"/>
              <a:buChar char="v"/>
            </a:pPr>
            <a:endParaRPr lang="en-US" sz="11100" dirty="0" smtClean="0"/>
          </a:p>
          <a:p>
            <a:pPr algn="ctr">
              <a:buFont typeface="Wingdings" charset="2"/>
              <a:buChar char="v"/>
            </a:pPr>
            <a:r>
              <a:rPr lang="en-US" sz="11100" dirty="0"/>
              <a:t> </a:t>
            </a:r>
            <a:r>
              <a:rPr lang="en-US" sz="11100" dirty="0" smtClean="0"/>
              <a:t> It's either a turn off to investors or success deterrent if they choose to invest</a:t>
            </a:r>
          </a:p>
          <a:p>
            <a:endParaRPr lang="en-US" sz="6400" dirty="0" smtClean="0"/>
          </a:p>
          <a:p>
            <a:pPr>
              <a:buNone/>
            </a:pPr>
            <a:endParaRPr lang="en-US" sz="6400" dirty="0" smtClean="0"/>
          </a:p>
          <a:p>
            <a:pPr>
              <a:buNone/>
            </a:pPr>
            <a:endParaRPr lang="en-US" sz="6400" dirty="0" smtClean="0"/>
          </a:p>
          <a:p>
            <a:pPr>
              <a:buNone/>
            </a:pPr>
            <a:r>
              <a:rPr lang="en-US" sz="6400" dirty="0" smtClean="0"/>
              <a:t> </a:t>
            </a:r>
          </a:p>
          <a:p>
            <a:pPr>
              <a:buNone/>
            </a:pPr>
            <a:endParaRPr lang="en-US" sz="6400" dirty="0" smtClean="0"/>
          </a:p>
          <a:p>
            <a:endParaRPr lang="en-US" sz="6400" dirty="0" smtClean="0"/>
          </a:p>
          <a:p>
            <a:endParaRPr lang="en-US" sz="6400" dirty="0" smtClean="0"/>
          </a:p>
          <a:p>
            <a:pPr>
              <a:buNone/>
            </a:pPr>
            <a:endParaRPr lang="en-US" sz="6400" dirty="0" smtClean="0"/>
          </a:p>
          <a:p>
            <a:pPr algn="ctr">
              <a:lnSpc>
                <a:spcPct val="150000"/>
              </a:lnSpc>
              <a:buNone/>
            </a:pPr>
            <a:endParaRPr lang="en-US" sz="6400" dirty="0" smtClean="0"/>
          </a:p>
          <a:p>
            <a:endParaRPr lang="en-US" sz="6400" dirty="0"/>
          </a:p>
        </p:txBody>
      </p:sp>
      <p:sp>
        <p:nvSpPr>
          <p:cNvPr id="3" name="Title 2"/>
          <p:cNvSpPr>
            <a:spLocks noGrp="1"/>
          </p:cNvSpPr>
          <p:nvPr>
            <p:ph type="title"/>
          </p:nvPr>
        </p:nvSpPr>
        <p:spPr/>
        <p:txBody>
          <a:bodyPr>
            <a:normAutofit/>
          </a:bodyPr>
          <a:lstStyle/>
          <a:p>
            <a:pPr algn="ctr"/>
            <a:r>
              <a:rPr lang="en-US" dirty="0" smtClean="0"/>
              <a:t>We all Love Theory</a:t>
            </a:r>
            <a:endParaRPr lang="en-US" b="0"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57</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60309"/>
            <a:ext cx="8382000" cy="5397691"/>
          </a:xfrm>
        </p:spPr>
        <p:txBody>
          <a:bodyPr>
            <a:normAutofit fontScale="25000" lnSpcReduction="20000"/>
          </a:bodyPr>
          <a:lstStyle/>
          <a:p>
            <a:pPr>
              <a:buNone/>
            </a:pPr>
            <a:endParaRPr lang="en-US" sz="10400" dirty="0" smtClean="0"/>
          </a:p>
          <a:p>
            <a:pPr>
              <a:buNone/>
            </a:pPr>
            <a:r>
              <a:rPr lang="en-US" sz="10400" dirty="0" smtClean="0"/>
              <a:t> “A life unexamined is a life not worth</a:t>
            </a:r>
          </a:p>
          <a:p>
            <a:pPr lvl="1">
              <a:buNone/>
            </a:pPr>
            <a:r>
              <a:rPr lang="en-US" sz="10400" dirty="0" smtClean="0"/>
              <a:t>living” - Socrates</a:t>
            </a:r>
          </a:p>
          <a:p>
            <a:pPr lvl="1">
              <a:buNone/>
            </a:pPr>
            <a:r>
              <a:rPr lang="en-US" sz="10400" dirty="0" smtClean="0"/>
              <a:t> </a:t>
            </a:r>
          </a:p>
          <a:p>
            <a:pPr lvl="1">
              <a:buNone/>
            </a:pPr>
            <a:endParaRPr lang="en-US" sz="10400" dirty="0"/>
          </a:p>
          <a:p>
            <a:pPr lvl="1">
              <a:buNone/>
            </a:pPr>
            <a:endParaRPr lang="en-US" sz="10400" dirty="0" smtClean="0"/>
          </a:p>
          <a:p>
            <a:pPr lvl="1">
              <a:buNone/>
            </a:pPr>
            <a:r>
              <a:rPr lang="en-US" sz="10400" dirty="0" smtClean="0"/>
              <a:t>“A crowd funding business/project/proposal not</a:t>
            </a:r>
          </a:p>
          <a:p>
            <a:pPr lvl="1">
              <a:buNone/>
            </a:pPr>
            <a:r>
              <a:rPr lang="en-US" sz="10400" dirty="0" smtClean="0"/>
              <a:t>critically examined is not worth backing, owning,</a:t>
            </a:r>
          </a:p>
          <a:p>
            <a:pPr lvl="1">
              <a:buNone/>
            </a:pPr>
            <a:r>
              <a:rPr lang="en-US" sz="10400" dirty="0" smtClean="0"/>
              <a:t>offering–J.A.</a:t>
            </a:r>
          </a:p>
          <a:p>
            <a:pPr lvl="1">
              <a:buNone/>
            </a:pPr>
            <a:r>
              <a:rPr lang="en-US" sz="10400" dirty="0" smtClean="0"/>
              <a:t> </a:t>
            </a:r>
          </a:p>
          <a:p>
            <a:endParaRPr lang="en-US" sz="6400" dirty="0" smtClean="0"/>
          </a:p>
          <a:p>
            <a:pPr>
              <a:buNone/>
            </a:pPr>
            <a:endParaRPr lang="en-US" sz="6400" dirty="0" smtClean="0"/>
          </a:p>
          <a:p>
            <a:pPr>
              <a:buNone/>
            </a:pPr>
            <a:endParaRPr lang="en-US" sz="6400" dirty="0" smtClean="0"/>
          </a:p>
          <a:p>
            <a:pPr>
              <a:buNone/>
            </a:pPr>
            <a:r>
              <a:rPr lang="en-US" sz="6400" dirty="0" smtClean="0"/>
              <a:t> </a:t>
            </a:r>
          </a:p>
          <a:p>
            <a:pPr>
              <a:buNone/>
            </a:pPr>
            <a:endParaRPr lang="en-US" sz="6400" dirty="0" smtClean="0"/>
          </a:p>
          <a:p>
            <a:endParaRPr lang="en-US" sz="6400" dirty="0" smtClean="0"/>
          </a:p>
          <a:p>
            <a:endParaRPr lang="en-US" sz="6400" dirty="0" smtClean="0"/>
          </a:p>
          <a:p>
            <a:pPr>
              <a:buNone/>
            </a:pPr>
            <a:endParaRPr lang="en-US" sz="6400" dirty="0" smtClean="0"/>
          </a:p>
          <a:p>
            <a:pPr algn="ctr">
              <a:lnSpc>
                <a:spcPct val="150000"/>
              </a:lnSpc>
              <a:buNone/>
            </a:pPr>
            <a:endParaRPr lang="en-US" sz="6400" dirty="0" smtClean="0"/>
          </a:p>
          <a:p>
            <a:endParaRPr lang="en-US" sz="6400" dirty="0"/>
          </a:p>
        </p:txBody>
      </p:sp>
      <p:sp>
        <p:nvSpPr>
          <p:cNvPr id="3" name="Title 2"/>
          <p:cNvSpPr>
            <a:spLocks noGrp="1"/>
          </p:cNvSpPr>
          <p:nvPr>
            <p:ph type="title"/>
          </p:nvPr>
        </p:nvSpPr>
        <p:spPr/>
        <p:txBody>
          <a:bodyPr>
            <a:normAutofit/>
          </a:bodyPr>
          <a:lstStyle/>
          <a:p>
            <a:pPr algn="ctr"/>
            <a:r>
              <a:rPr lang="en-US" dirty="0" smtClean="0"/>
              <a:t>A Life Unexamined….</a:t>
            </a:r>
            <a:endParaRPr lang="en-US" b="0"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58</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07909"/>
            <a:ext cx="8686800" cy="5092891"/>
          </a:xfrm>
        </p:spPr>
        <p:txBody>
          <a:bodyPr>
            <a:normAutofit fontScale="47500" lnSpcReduction="20000"/>
          </a:bodyPr>
          <a:lstStyle/>
          <a:p>
            <a:pPr>
              <a:buNone/>
            </a:pPr>
            <a:endParaRPr lang="en-US" sz="6600" dirty="0" smtClean="0"/>
          </a:p>
          <a:p>
            <a:pPr>
              <a:buNone/>
            </a:pPr>
            <a:endParaRPr lang="en-US" sz="6600" dirty="0"/>
          </a:p>
          <a:p>
            <a:pPr>
              <a:buNone/>
            </a:pPr>
            <a:r>
              <a:rPr lang="en-US" sz="6600" dirty="0" smtClean="0"/>
              <a:t>  The Do's </a:t>
            </a:r>
            <a:r>
              <a:rPr lang="en-US" sz="6600" dirty="0"/>
              <a:t>and don'ts, whys and why </a:t>
            </a:r>
            <a:r>
              <a:rPr lang="en-US" sz="6600" dirty="0" err="1" smtClean="0"/>
              <a:t>nots</a:t>
            </a:r>
            <a:r>
              <a:rPr lang="en-US" sz="6600" dirty="0" smtClean="0"/>
              <a:t>, marketing </a:t>
            </a:r>
            <a:r>
              <a:rPr lang="en-US" sz="6600" dirty="0"/>
              <a:t>mistakes and </a:t>
            </a:r>
            <a:r>
              <a:rPr lang="en-US" sz="6600" dirty="0" smtClean="0"/>
              <a:t>multipliers</a:t>
            </a:r>
            <a:endParaRPr lang="en-US" sz="6600" dirty="0"/>
          </a:p>
          <a:p>
            <a:pPr>
              <a:buNone/>
            </a:pPr>
            <a:r>
              <a:rPr lang="en-US" sz="6600" dirty="0" smtClean="0"/>
              <a:t>  glaring </a:t>
            </a:r>
            <a:r>
              <a:rPr lang="en-US" sz="6600" dirty="0"/>
              <a:t>overlooked reality </a:t>
            </a:r>
            <a:r>
              <a:rPr lang="en-US" sz="6600" dirty="0" smtClean="0"/>
              <a:t>checks</a:t>
            </a:r>
          </a:p>
          <a:p>
            <a:pPr>
              <a:buNone/>
            </a:pPr>
            <a:r>
              <a:rPr lang="en-US" sz="6600" dirty="0" smtClean="0"/>
              <a:t> </a:t>
            </a:r>
          </a:p>
          <a:p>
            <a:pPr>
              <a:buNone/>
            </a:pPr>
            <a:r>
              <a:rPr lang="en-US" sz="6600" dirty="0"/>
              <a:t> </a:t>
            </a:r>
            <a:r>
              <a:rPr lang="en-US" sz="6600" dirty="0" smtClean="0"/>
              <a:t> Ready?</a:t>
            </a:r>
            <a:endParaRPr lang="en-US" sz="6600" dirty="0"/>
          </a:p>
          <a:p>
            <a:endParaRPr lang="en-US" sz="6400" dirty="0" smtClean="0"/>
          </a:p>
          <a:p>
            <a:pPr>
              <a:buNone/>
            </a:pPr>
            <a:endParaRPr lang="en-US" sz="6400" dirty="0" smtClean="0"/>
          </a:p>
          <a:p>
            <a:pPr>
              <a:buNone/>
            </a:pPr>
            <a:endParaRPr lang="en-US" sz="6400" dirty="0" smtClean="0"/>
          </a:p>
          <a:p>
            <a:pPr>
              <a:buNone/>
            </a:pPr>
            <a:r>
              <a:rPr lang="en-US" sz="6400" dirty="0" smtClean="0"/>
              <a:t> </a:t>
            </a:r>
          </a:p>
          <a:p>
            <a:pPr>
              <a:buNone/>
            </a:pPr>
            <a:endParaRPr lang="en-US" sz="6400" dirty="0" smtClean="0"/>
          </a:p>
          <a:p>
            <a:endParaRPr lang="en-US" sz="6400" dirty="0" smtClean="0"/>
          </a:p>
          <a:p>
            <a:endParaRPr lang="en-US" sz="6400" dirty="0" smtClean="0"/>
          </a:p>
          <a:p>
            <a:pPr>
              <a:buNone/>
            </a:pPr>
            <a:endParaRPr lang="en-US" sz="6400" dirty="0" smtClean="0"/>
          </a:p>
          <a:p>
            <a:pPr algn="ctr">
              <a:lnSpc>
                <a:spcPct val="150000"/>
              </a:lnSpc>
              <a:buNone/>
            </a:pPr>
            <a:endParaRPr lang="en-US" sz="6400" dirty="0" smtClean="0"/>
          </a:p>
          <a:p>
            <a:endParaRPr lang="en-US" sz="6400" dirty="0"/>
          </a:p>
        </p:txBody>
      </p:sp>
      <p:sp>
        <p:nvSpPr>
          <p:cNvPr id="3" name="Title 2"/>
          <p:cNvSpPr>
            <a:spLocks noGrp="1"/>
          </p:cNvSpPr>
          <p:nvPr>
            <p:ph type="title"/>
          </p:nvPr>
        </p:nvSpPr>
        <p:spPr/>
        <p:txBody>
          <a:bodyPr>
            <a:normAutofit fontScale="90000"/>
          </a:bodyPr>
          <a:lstStyle/>
          <a:p>
            <a:pPr algn="ctr"/>
            <a:r>
              <a:rPr lang="en-US" dirty="0" smtClean="0"/>
              <a:t>Moving On to The Fundamentals…</a:t>
            </a:r>
            <a:endParaRPr lang="en-US" b="0"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59</a:t>
            </a:fld>
            <a:endParaRPr lang="en-US" dirty="0"/>
          </a:p>
        </p:txBody>
      </p:sp>
      <p:pic>
        <p:nvPicPr>
          <p:cNvPr id="6"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normAutofit/>
          </a:bodyPr>
          <a:lstStyle/>
          <a:p>
            <a:pPr marL="109728" indent="0">
              <a:buNone/>
            </a:pPr>
            <a:endParaRPr lang="en-US" dirty="0">
              <a:latin typeface="+mj-lt"/>
              <a:cs typeface="Times New Roman" pitchFamily="18" charset="0"/>
            </a:endParaRPr>
          </a:p>
          <a:p>
            <a:r>
              <a:rPr lang="en-US" sz="3200" dirty="0" smtClean="0">
                <a:latin typeface="+mj-lt"/>
                <a:cs typeface="Times New Roman" pitchFamily="18" charset="0"/>
              </a:rPr>
              <a:t>There are implications, correlations, lessons, observations and universal principles</a:t>
            </a:r>
          </a:p>
          <a:p>
            <a:r>
              <a:rPr lang="en-US" sz="3200" b="1" dirty="0" smtClean="0">
                <a:latin typeface="+mj-lt"/>
                <a:cs typeface="Times New Roman" pitchFamily="18" charset="0"/>
              </a:rPr>
              <a:t>Take a moment to think about </a:t>
            </a:r>
            <a:r>
              <a:rPr lang="en-US" sz="3200" dirty="0" smtClean="0">
                <a:latin typeface="+mj-lt"/>
                <a:cs typeface="Times New Roman" pitchFamily="18" charset="0"/>
              </a:rPr>
              <a:t>them</a:t>
            </a:r>
          </a:p>
          <a:p>
            <a:r>
              <a:rPr lang="en-US" sz="3200" dirty="0">
                <a:latin typeface="+mj-lt"/>
                <a:cs typeface="Times New Roman" pitchFamily="18" charset="0"/>
              </a:rPr>
              <a:t>I</a:t>
            </a:r>
            <a:r>
              <a:rPr lang="en-US" sz="3200" dirty="0" smtClean="0">
                <a:latin typeface="+mj-lt"/>
                <a:cs typeface="Times New Roman" pitchFamily="18" charset="0"/>
              </a:rPr>
              <a:t>nterpret/adapt/adopt and extrapolate them through the lens of applicability that most relates to your business purpose and scenario </a:t>
            </a:r>
          </a:p>
          <a:p>
            <a:pPr>
              <a:buNone/>
            </a:pPr>
            <a:r>
              <a:rPr lang="en-US" dirty="0" smtClean="0">
                <a:latin typeface="Times New Roman" pitchFamily="18" charset="0"/>
                <a:cs typeface="Times New Roman" pitchFamily="18" charset="0"/>
              </a:rPr>
              <a:t> </a:t>
            </a:r>
          </a:p>
          <a:p>
            <a:pPr>
              <a:buNone/>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0926855-8391-4251-BB9B-7018D126B371}" type="slidenum">
              <a:rPr lang="en-US" smtClean="0"/>
              <a:pPr/>
              <a:t>6</a:t>
            </a:fld>
            <a:endParaRPr lang="en-US" dirty="0"/>
          </a:p>
        </p:txBody>
      </p:sp>
      <p:sp>
        <p:nvSpPr>
          <p:cNvPr id="2" name="Title 1"/>
          <p:cNvSpPr>
            <a:spLocks noGrp="1"/>
          </p:cNvSpPr>
          <p:nvPr>
            <p:ph type="title"/>
          </p:nvPr>
        </p:nvSpPr>
        <p:spPr>
          <a:xfrm>
            <a:off x="1600200" y="685800"/>
            <a:ext cx="8229600" cy="1143000"/>
          </a:xfrm>
        </p:spPr>
        <p:txBody>
          <a:bodyPr>
            <a:normAutofit fontScale="90000"/>
          </a:bodyPr>
          <a:lstStyle/>
          <a:p>
            <a:r>
              <a:rPr lang="en-US" dirty="0" smtClean="0"/>
              <a:t>When Worlds  Collide!!!</a:t>
            </a:r>
            <a:br>
              <a:rPr lang="en-US" dirty="0" smtClean="0"/>
            </a:br>
            <a:r>
              <a:rPr lang="en-US" dirty="0" smtClean="0"/>
              <a:t> </a:t>
            </a:r>
            <a:br>
              <a:rPr lang="en-US" dirty="0" smtClean="0"/>
            </a:br>
            <a:endParaRPr lang="en-US" u="sng" dirty="0">
              <a:latin typeface="+mn-lt"/>
            </a:endParaRPr>
          </a:p>
        </p:txBody>
      </p:sp>
      <p:pic>
        <p:nvPicPr>
          <p:cNvPr id="5" name="Content Placeholder 4" descr="Abraham_logo_05.jpg"/>
          <p:cNvPicPr>
            <a:picLocks noChangeAspect="1"/>
          </p:cNvPicPr>
          <p:nvPr/>
        </p:nvPicPr>
        <p:blipFill>
          <a:blip r:embed="rId3"/>
          <a:stretch>
            <a:fillRect/>
          </a:stretch>
        </p:blipFill>
        <p:spPr>
          <a:xfrm>
            <a:off x="8201127" y="5867400"/>
            <a:ext cx="539550" cy="569976"/>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382000" cy="5016691"/>
          </a:xfrm>
        </p:spPr>
        <p:txBody>
          <a:bodyPr>
            <a:normAutofit/>
          </a:bodyPr>
          <a:lstStyle/>
          <a:p>
            <a:pPr algn="ctr">
              <a:lnSpc>
                <a:spcPct val="150000"/>
              </a:lnSpc>
              <a:buNone/>
            </a:pPr>
            <a:r>
              <a:rPr lang="en-US" sz="3200" b="1" dirty="0" smtClean="0"/>
              <a:t>Webster’s Dictionary Definition of “Optimization”:</a:t>
            </a:r>
          </a:p>
          <a:p>
            <a:endParaRPr lang="en-US" sz="900" dirty="0" smtClean="0"/>
          </a:p>
          <a:p>
            <a:r>
              <a:rPr lang="en-US" sz="2800" dirty="0" smtClean="0"/>
              <a:t>An act, process, or methodology of making something (as a design, system, or decision) </a:t>
            </a:r>
            <a:r>
              <a:rPr lang="en-US" sz="2800" b="1" i="1" dirty="0" smtClean="0"/>
              <a:t>as fully perfect, functional, or effective  </a:t>
            </a:r>
            <a:r>
              <a:rPr lang="en-US" sz="2800" dirty="0" smtClean="0"/>
              <a:t>as possible. </a:t>
            </a:r>
          </a:p>
          <a:p>
            <a:endParaRPr lang="en-US" sz="900" dirty="0" smtClean="0"/>
          </a:p>
          <a:p>
            <a:pPr lvl="1"/>
            <a:r>
              <a:rPr lang="en-US" sz="2400" dirty="0" smtClean="0"/>
              <a:t>Synonyms: improve, enhance, correct, remedy, improve on, boost, enrich, revitalize, maximize</a:t>
            </a:r>
            <a:endParaRPr lang="en-US" sz="2400" dirty="0"/>
          </a:p>
        </p:txBody>
      </p:sp>
      <p:sp>
        <p:nvSpPr>
          <p:cNvPr id="3" name="Title 2"/>
          <p:cNvSpPr>
            <a:spLocks noGrp="1"/>
          </p:cNvSpPr>
          <p:nvPr>
            <p:ph type="title"/>
          </p:nvPr>
        </p:nvSpPr>
        <p:spPr>
          <a:xfrm>
            <a:off x="457200" y="0"/>
            <a:ext cx="8229600" cy="1143000"/>
          </a:xfrm>
        </p:spPr>
        <p:txBody>
          <a:bodyPr/>
          <a:lstStyle/>
          <a:p>
            <a:pPr algn="ctr"/>
            <a:r>
              <a:rPr lang="en-US" dirty="0" smtClean="0"/>
              <a:t> </a:t>
            </a:r>
            <a:r>
              <a:rPr lang="en-US" u="sng" dirty="0" smtClean="0"/>
              <a:t>Optimization</a:t>
            </a:r>
            <a:endParaRPr lang="en-US" u="sng" dirty="0"/>
          </a:p>
        </p:txBody>
      </p:sp>
      <p:sp>
        <p:nvSpPr>
          <p:cNvPr id="4" name="Slide Number Placeholder 3"/>
          <p:cNvSpPr>
            <a:spLocks noGrp="1"/>
          </p:cNvSpPr>
          <p:nvPr>
            <p:ph type="sldNum" sz="quarter" idx="12"/>
          </p:nvPr>
        </p:nvSpPr>
        <p:spPr>
          <a:xfrm>
            <a:off x="8382000" y="6407944"/>
            <a:ext cx="631032" cy="365125"/>
          </a:xfrm>
        </p:spPr>
        <p:txBody>
          <a:bodyPr/>
          <a:lstStyle/>
          <a:p>
            <a:fld id="{22355311-62E5-4A26-BBA8-8BE5EC55C6ED}" type="slidenum">
              <a:rPr lang="en-US" smtClean="0"/>
              <a:pPr/>
              <a:t>60</a:t>
            </a:fld>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25266680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lnSpc>
                <a:spcPct val="150000"/>
              </a:lnSpc>
            </a:pPr>
            <a:r>
              <a:rPr lang="en-US" sz="3600" dirty="0" smtClean="0"/>
              <a:t>You can’t optimize until/unless you understand recognize all the best options, approaches, paths, strategies, tactics, possibilities available.</a:t>
            </a:r>
            <a:endParaRPr lang="en-US" sz="3600" dirty="0"/>
          </a:p>
        </p:txBody>
      </p:sp>
      <p:sp>
        <p:nvSpPr>
          <p:cNvPr id="3" name="Title 2"/>
          <p:cNvSpPr>
            <a:spLocks noGrp="1"/>
          </p:cNvSpPr>
          <p:nvPr>
            <p:ph type="title"/>
          </p:nvPr>
        </p:nvSpPr>
        <p:spPr/>
        <p:txBody>
          <a:bodyPr/>
          <a:lstStyle/>
          <a:p>
            <a:pPr algn="ctr"/>
            <a:r>
              <a:rPr lang="en-US" dirty="0" smtClean="0"/>
              <a:t>Optimization</a:t>
            </a:r>
            <a:endParaRPr lang="en-US" dirty="0"/>
          </a:p>
        </p:txBody>
      </p:sp>
      <p:sp>
        <p:nvSpPr>
          <p:cNvPr id="4" name="Slide Number Placeholder 3"/>
          <p:cNvSpPr>
            <a:spLocks noGrp="1"/>
          </p:cNvSpPr>
          <p:nvPr>
            <p:ph type="sldNum" sz="quarter" idx="12"/>
          </p:nvPr>
        </p:nvSpPr>
        <p:spPr>
          <a:xfrm>
            <a:off x="8229600" y="6407944"/>
            <a:ext cx="783432" cy="365125"/>
          </a:xfrm>
        </p:spPr>
        <p:txBody>
          <a:bodyPr/>
          <a:lstStyle/>
          <a:p>
            <a:fld id="{22355311-62E5-4A26-BBA8-8BE5EC55C6ED}" type="slidenum">
              <a:rPr lang="en-US" smtClean="0"/>
              <a:pPr/>
              <a:t>61</a:t>
            </a:fld>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2124047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t>
            </a:r>
            <a:r>
              <a:rPr lang="en-US" dirty="0" smtClean="0"/>
              <a:t>ighest </a:t>
            </a:r>
            <a:r>
              <a:rPr lang="en-US" dirty="0"/>
              <a:t>and best use </a:t>
            </a:r>
            <a:r>
              <a:rPr lang="en-US" dirty="0" smtClean="0"/>
              <a:t>of:</a:t>
            </a:r>
          </a:p>
          <a:p>
            <a:pPr lvl="1"/>
            <a:r>
              <a:rPr lang="en-US" dirty="0" smtClean="0"/>
              <a:t> </a:t>
            </a:r>
            <a:r>
              <a:rPr lang="en-US" dirty="0"/>
              <a:t>effort/time, </a:t>
            </a:r>
            <a:r>
              <a:rPr lang="en-US" dirty="0" smtClean="0"/>
              <a:t>actions, activities, opportunities, market, effort, </a:t>
            </a:r>
            <a:r>
              <a:rPr lang="en-US" dirty="0"/>
              <a:t>communication/</a:t>
            </a:r>
            <a:r>
              <a:rPr lang="en-US" dirty="0" smtClean="0"/>
              <a:t>touch, </a:t>
            </a:r>
            <a:r>
              <a:rPr lang="en-US" dirty="0"/>
              <a:t>capital human </a:t>
            </a:r>
            <a:r>
              <a:rPr lang="en-US" dirty="0" smtClean="0"/>
              <a:t>capital, distribution</a:t>
            </a:r>
          </a:p>
          <a:p>
            <a:pPr lvl="1"/>
            <a:r>
              <a:rPr lang="en-US" dirty="0" smtClean="0"/>
              <a:t>Maximize and multiply</a:t>
            </a:r>
            <a:endParaRPr lang="en-US" dirty="0"/>
          </a:p>
          <a:p>
            <a:r>
              <a:rPr lang="en-US" dirty="0" smtClean="0"/>
              <a:t>Can’t </a:t>
            </a:r>
            <a:r>
              <a:rPr lang="en-US" dirty="0"/>
              <a:t>optimize until you </a:t>
            </a:r>
            <a:r>
              <a:rPr lang="en-US" dirty="0" smtClean="0"/>
              <a:t>first </a:t>
            </a:r>
            <a:r>
              <a:rPr lang="en-US" dirty="0"/>
              <a:t>look at all the different and better higher-yielding, lower risk, faster performing, easier testable… </a:t>
            </a:r>
            <a:endParaRPr lang="en-US" dirty="0" smtClean="0"/>
          </a:p>
          <a:p>
            <a:pPr lvl="1"/>
            <a:r>
              <a:rPr lang="en-US" dirty="0" smtClean="0"/>
              <a:t>Options</a:t>
            </a:r>
            <a:r>
              <a:rPr lang="en-US" dirty="0"/>
              <a:t>, opportunities, possibilities approaches and methods available</a:t>
            </a:r>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62</a:t>
            </a:fld>
            <a:endParaRPr lang="en-US" dirty="0"/>
          </a:p>
        </p:txBody>
      </p:sp>
      <p:sp>
        <p:nvSpPr>
          <p:cNvPr id="4" name="Title 3"/>
          <p:cNvSpPr>
            <a:spLocks noGrp="1"/>
          </p:cNvSpPr>
          <p:nvPr>
            <p:ph type="title"/>
          </p:nvPr>
        </p:nvSpPr>
        <p:spPr/>
        <p:txBody>
          <a:bodyPr/>
          <a:lstStyle/>
          <a:p>
            <a:r>
              <a:rPr lang="en-US" dirty="0"/>
              <a:t>Optimization</a:t>
            </a:r>
          </a:p>
        </p:txBody>
      </p:sp>
      <p:pic>
        <p:nvPicPr>
          <p:cNvPr id="5" name="Content Placeholder 4" descr="Abraham_logo_05.jpg"/>
          <p:cNvPicPr>
            <a:picLocks noChangeAspect="1"/>
          </p:cNvPicPr>
          <p:nvPr/>
        </p:nvPicPr>
        <p:blipFill>
          <a:blip r:embed="rId3"/>
          <a:stretch>
            <a:fillRect/>
          </a:stretch>
        </p:blipFill>
        <p:spPr>
          <a:xfrm>
            <a:off x="8023421" y="5486400"/>
            <a:ext cx="793456" cy="838200"/>
          </a:xfrm>
          <a:prstGeom prst="rect">
            <a:avLst/>
          </a:prstGeom>
        </p:spPr>
      </p:pic>
    </p:spTree>
    <p:extLst>
      <p:ext uri="{BB962C8B-B14F-4D97-AF65-F5344CB8AC3E}">
        <p14:creationId xmlns:p14="http://schemas.microsoft.com/office/powerpoint/2010/main" xmlns="" val="1185021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974725" y="6553200"/>
            <a:ext cx="7178675" cy="214313"/>
          </a:xfrm>
          <a:prstGeom prst="rect">
            <a:avLst/>
          </a:prstGeom>
          <a:noFill/>
          <a:ln w="9525">
            <a:noFill/>
            <a:miter lim="800000"/>
            <a:headEnd/>
            <a:tailEnd/>
          </a:ln>
        </p:spPr>
        <p:txBody>
          <a:bodyPr>
            <a:spAutoFit/>
          </a:bodyPr>
          <a:lstStyle/>
          <a:p>
            <a:pPr algn="ctr" eaLnBrk="0" hangingPunct="0"/>
            <a:r>
              <a:rPr lang="en-US" altLang="ja-JP" sz="800" dirty="0">
                <a:latin typeface="Times New Roman" pitchFamily="18" charset="0"/>
              </a:rPr>
              <a:t>Abraham Publishing Group, Inc. | </a:t>
            </a:r>
            <a:r>
              <a:rPr lang="en-US" altLang="ja-JP" sz="800" b="0" dirty="0">
                <a:latin typeface="Times New Roman" pitchFamily="18" charset="0"/>
              </a:rPr>
              <a:t>27520 Hawthorne Blvd., Suite 263 | Rolling Hills Estates, CA  90274 | (310) 265-1840 Fax: (310) 541-3192 | apgi@abraham.com</a:t>
            </a:r>
          </a:p>
        </p:txBody>
      </p:sp>
      <p:sp>
        <p:nvSpPr>
          <p:cNvPr id="43011" name="Rectangle 3"/>
          <p:cNvSpPr>
            <a:spLocks noChangeArrowheads="1"/>
          </p:cNvSpPr>
          <p:nvPr/>
        </p:nvSpPr>
        <p:spPr bwMode="auto">
          <a:xfrm>
            <a:off x="285751" y="457200"/>
            <a:ext cx="8553450" cy="1371600"/>
          </a:xfrm>
          <a:prstGeom prst="rect">
            <a:avLst/>
          </a:prstGeom>
          <a:noFill/>
          <a:ln w="9525">
            <a:noFill/>
            <a:miter lim="800000"/>
            <a:headEnd/>
            <a:tailEnd/>
          </a:ln>
        </p:spPr>
        <p:txBody>
          <a:bodyPr anchor="ctr"/>
          <a:lstStyle/>
          <a:p>
            <a:pPr algn="ctr"/>
            <a:r>
              <a:rPr lang="en-US" altLang="ja-JP" sz="3200" b="0" dirty="0">
                <a:solidFill>
                  <a:schemeClr val="tx2"/>
                </a:solidFill>
              </a:rPr>
              <a:t>There are three ways to grow a </a:t>
            </a:r>
            <a:br>
              <a:rPr lang="en-US" altLang="ja-JP" sz="3200" b="0" dirty="0">
                <a:solidFill>
                  <a:schemeClr val="tx2"/>
                </a:solidFill>
              </a:rPr>
            </a:br>
            <a:r>
              <a:rPr lang="en-US" altLang="ja-JP" sz="3200" b="0" dirty="0">
                <a:solidFill>
                  <a:schemeClr val="tx2"/>
                </a:solidFill>
              </a:rPr>
              <a:t>business…</a:t>
            </a:r>
            <a:r>
              <a:rPr lang="en-US" altLang="ja-JP" sz="3200" b="0" u="sng" dirty="0">
                <a:solidFill>
                  <a:schemeClr val="tx2"/>
                </a:solidFill>
              </a:rPr>
              <a:t>any</a:t>
            </a:r>
            <a:r>
              <a:rPr lang="en-US" altLang="ja-JP" sz="3200" b="0" dirty="0">
                <a:solidFill>
                  <a:schemeClr val="tx2"/>
                </a:solidFill>
              </a:rPr>
              <a:t> business.</a:t>
            </a:r>
            <a:br>
              <a:rPr lang="en-US" altLang="ja-JP" sz="3200" b="0" dirty="0">
                <a:solidFill>
                  <a:schemeClr val="tx2"/>
                </a:solidFill>
              </a:rPr>
            </a:br>
            <a:endParaRPr lang="en-US" sz="3200" b="0" dirty="0">
              <a:solidFill>
                <a:schemeClr val="tx2"/>
              </a:solidFill>
            </a:endParaRPr>
          </a:p>
        </p:txBody>
      </p:sp>
      <p:sp>
        <p:nvSpPr>
          <p:cNvPr id="117765" name="Text Box 5"/>
          <p:cNvSpPr txBox="1">
            <a:spLocks noChangeArrowheads="1"/>
          </p:cNvSpPr>
          <p:nvPr/>
        </p:nvSpPr>
        <p:spPr bwMode="auto">
          <a:xfrm>
            <a:off x="0" y="2514600"/>
            <a:ext cx="8839200" cy="2110321"/>
          </a:xfrm>
          <a:prstGeom prst="rect">
            <a:avLst/>
          </a:prstGeom>
          <a:noFill/>
          <a:ln w="9525">
            <a:noFill/>
            <a:miter lim="800000"/>
            <a:headEnd/>
            <a:tailEnd/>
          </a:ln>
        </p:spPr>
        <p:txBody>
          <a:bodyPr>
            <a:spAutoFit/>
          </a:bodyPr>
          <a:lstStyle/>
          <a:p>
            <a:pPr marL="514350" indent="-514350">
              <a:lnSpc>
                <a:spcPct val="110000"/>
              </a:lnSpc>
              <a:spcBef>
                <a:spcPct val="20000"/>
              </a:spcBef>
              <a:buFont typeface="+mj-lt"/>
              <a:buAutoNum type="arabicPeriod"/>
            </a:pPr>
            <a:r>
              <a:rPr lang="en-US" altLang="ja-JP" sz="2800" b="0" dirty="0" smtClean="0">
                <a:latin typeface="Times"/>
              </a:rPr>
              <a:t>Increase the number of clients (clients)</a:t>
            </a:r>
          </a:p>
          <a:p>
            <a:pPr marL="514350" indent="-514350" eaLnBrk="0" hangingPunct="0">
              <a:buFont typeface="+mj-lt"/>
              <a:buAutoNum type="arabicPeriod"/>
            </a:pPr>
            <a:r>
              <a:rPr lang="en-US" altLang="ja-JP" sz="2800" b="0" dirty="0" smtClean="0">
                <a:latin typeface="Times"/>
              </a:rPr>
              <a:t>Increase the average transaction value　</a:t>
            </a:r>
          </a:p>
          <a:p>
            <a:pPr marL="514350" indent="-514350">
              <a:lnSpc>
                <a:spcPct val="110000"/>
              </a:lnSpc>
              <a:spcBef>
                <a:spcPct val="20000"/>
              </a:spcBef>
              <a:buFont typeface="+mj-lt"/>
              <a:buAutoNum type="arabicPeriod"/>
            </a:pPr>
            <a:r>
              <a:rPr lang="en-US" altLang="ja-JP" sz="2800" b="0" dirty="0" smtClean="0">
                <a:latin typeface="Times"/>
              </a:rPr>
              <a:t>Increase </a:t>
            </a:r>
            <a:r>
              <a:rPr lang="en-US" altLang="ja-JP" sz="2800" b="0" dirty="0">
                <a:latin typeface="Times"/>
              </a:rPr>
              <a:t>the frequency of </a:t>
            </a:r>
            <a:r>
              <a:rPr lang="en-US" altLang="ja-JP" sz="2800" b="0" dirty="0" smtClean="0">
                <a:latin typeface="Times"/>
              </a:rPr>
              <a:t>repurchase</a:t>
            </a:r>
          </a:p>
          <a:p>
            <a:pPr marL="971550" lvl="1" indent="-514350">
              <a:lnSpc>
                <a:spcPct val="110000"/>
              </a:lnSpc>
              <a:spcBef>
                <a:spcPct val="20000"/>
              </a:spcBef>
              <a:buFont typeface="+mj-lt"/>
              <a:buAutoNum type="arabicPeriod"/>
            </a:pPr>
            <a:r>
              <a:rPr lang="en-US" altLang="ja-JP" sz="2800" b="0" dirty="0" smtClean="0">
                <a:latin typeface="Times"/>
              </a:rPr>
              <a:t>Get </a:t>
            </a:r>
            <a:r>
              <a:rPr lang="en-US" altLang="ja-JP" sz="2800" b="0" dirty="0">
                <a:latin typeface="Times"/>
              </a:rPr>
              <a:t>more residual value out of each client  </a:t>
            </a:r>
          </a:p>
        </p:txBody>
      </p:sp>
      <p:sp>
        <p:nvSpPr>
          <p:cNvPr id="6" name="Slide Number Placeholder 5"/>
          <p:cNvSpPr>
            <a:spLocks noGrp="1"/>
          </p:cNvSpPr>
          <p:nvPr>
            <p:ph type="sldNum" sz="quarter" idx="12"/>
          </p:nvPr>
        </p:nvSpPr>
        <p:spPr>
          <a:xfrm>
            <a:off x="8458200" y="6407944"/>
            <a:ext cx="554832" cy="450056"/>
          </a:xfrm>
        </p:spPr>
        <p:txBody>
          <a:bodyPr/>
          <a:lstStyle/>
          <a:p>
            <a:fld id="{ED60BFF6-219F-4C3B-BE33-F43E60C9F3AF}" type="slidenum">
              <a:rPr lang="ja-JP" altLang="en-AU" smtClean="0"/>
              <a:pPr/>
              <a:t>63</a:t>
            </a:fld>
            <a:endParaRPr lang="en-AU" altLang="ja-JP" dirty="0"/>
          </a:p>
        </p:txBody>
      </p:sp>
      <p:pic>
        <p:nvPicPr>
          <p:cNvPr id="7"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193272680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614439" y="1828799"/>
            <a:ext cx="7767561" cy="4516365"/>
          </a:xfrm>
          <a:prstGeom prst="rect">
            <a:avLst/>
          </a:prstGeom>
          <a:noFill/>
          <a:ln w="9525">
            <a:noFill/>
            <a:miter lim="800000"/>
            <a:headEnd/>
            <a:tailEnd/>
          </a:ln>
          <a:effectLst/>
        </p:spPr>
      </p:pic>
      <p:sp>
        <p:nvSpPr>
          <p:cNvPr id="4" name="Slide Number Placeholder 3"/>
          <p:cNvSpPr>
            <a:spLocks noGrp="1"/>
          </p:cNvSpPr>
          <p:nvPr>
            <p:ph type="sldNum" sz="quarter" idx="12"/>
          </p:nvPr>
        </p:nvSpPr>
        <p:spPr>
          <a:xfrm>
            <a:off x="8534400" y="6407944"/>
            <a:ext cx="478632" cy="365125"/>
          </a:xfrm>
        </p:spPr>
        <p:txBody>
          <a:bodyPr/>
          <a:lstStyle/>
          <a:p>
            <a:fld id="{F5700099-8689-43B0-83E0-29B3758FD75D}" type="slidenum">
              <a:rPr lang="en-US" smtClean="0"/>
              <a:pPr/>
              <a:t>64</a:t>
            </a:fld>
            <a:endParaRPr lang="en-US" dirty="0"/>
          </a:p>
        </p:txBody>
      </p:sp>
      <p:sp>
        <p:nvSpPr>
          <p:cNvPr id="2" name="Title 1"/>
          <p:cNvSpPr>
            <a:spLocks noGrp="1"/>
          </p:cNvSpPr>
          <p:nvPr>
            <p:ph type="title"/>
          </p:nvPr>
        </p:nvSpPr>
        <p:spPr/>
        <p:txBody>
          <a:bodyPr>
            <a:normAutofit fontScale="90000"/>
          </a:bodyPr>
          <a:lstStyle/>
          <a:p>
            <a:pPr algn="ctr"/>
            <a:r>
              <a:rPr lang="en-US" u="sng" dirty="0" smtClean="0"/>
              <a:t>OPTIMIZATION</a:t>
            </a:r>
            <a:br>
              <a:rPr lang="en-US" u="sng" dirty="0" smtClean="0"/>
            </a:br>
            <a:r>
              <a:rPr lang="en-US" u="sng" dirty="0" smtClean="0"/>
              <a:t>3 Ways to Grow Your Business</a:t>
            </a:r>
            <a:endParaRPr lang="en-US" u="sng" dirty="0"/>
          </a:p>
        </p:txBody>
      </p:sp>
      <p:pic>
        <p:nvPicPr>
          <p:cNvPr id="5" name="Content Placeholder 4" descr="Abraham_logo_05.jpg"/>
          <p:cNvPicPr>
            <a:picLocks noChangeAspect="1"/>
          </p:cNvPicPr>
          <p:nvPr/>
        </p:nvPicPr>
        <p:blipFill>
          <a:blip r:embed="rId4"/>
          <a:stretch>
            <a:fillRect/>
          </a:stretch>
        </p:blipFill>
        <p:spPr>
          <a:xfrm>
            <a:off x="7977678" y="5410201"/>
            <a:ext cx="937721" cy="990600"/>
          </a:xfrm>
          <a:prstGeom prst="rect">
            <a:avLst/>
          </a:prstGeom>
        </p:spPr>
      </p:pic>
    </p:spTree>
    <p:extLst>
      <p:ext uri="{BB962C8B-B14F-4D97-AF65-F5344CB8AC3E}">
        <p14:creationId xmlns:p14="http://schemas.microsoft.com/office/powerpoint/2010/main" xmlns="" val="846001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tretch>
            <a:fillRect/>
          </a:stretch>
        </p:blipFill>
        <p:spPr bwMode="auto">
          <a:xfrm>
            <a:off x="609600" y="1560250"/>
            <a:ext cx="7924800" cy="5047164"/>
          </a:xfrm>
          <a:prstGeom prst="rect">
            <a:avLst/>
          </a:prstGeom>
          <a:noFill/>
          <a:ln w="9525">
            <a:noFill/>
            <a:miter lim="800000"/>
            <a:headEnd/>
            <a:tailEnd/>
          </a:ln>
          <a:effectLst/>
        </p:spPr>
      </p:pic>
      <p:sp>
        <p:nvSpPr>
          <p:cNvPr id="4" name="Slide Number Placeholder 3"/>
          <p:cNvSpPr>
            <a:spLocks noGrp="1"/>
          </p:cNvSpPr>
          <p:nvPr>
            <p:ph type="sldNum" sz="quarter" idx="12"/>
          </p:nvPr>
        </p:nvSpPr>
        <p:spPr>
          <a:xfrm>
            <a:off x="8534400" y="6407944"/>
            <a:ext cx="478632" cy="365125"/>
          </a:xfrm>
        </p:spPr>
        <p:txBody>
          <a:bodyPr/>
          <a:lstStyle/>
          <a:p>
            <a:fld id="{F5700099-8689-43B0-83E0-29B3758FD75D}" type="slidenum">
              <a:rPr lang="en-US" smtClean="0"/>
              <a:pPr/>
              <a:t>65</a:t>
            </a:fld>
            <a:endParaRPr lang="en-US" dirty="0"/>
          </a:p>
        </p:txBody>
      </p:sp>
      <p:sp>
        <p:nvSpPr>
          <p:cNvPr id="2" name="Title 1"/>
          <p:cNvSpPr>
            <a:spLocks noGrp="1"/>
          </p:cNvSpPr>
          <p:nvPr>
            <p:ph type="title"/>
          </p:nvPr>
        </p:nvSpPr>
        <p:spPr/>
        <p:txBody>
          <a:bodyPr>
            <a:normAutofit fontScale="90000"/>
          </a:bodyPr>
          <a:lstStyle/>
          <a:p>
            <a:pPr algn="ctr"/>
            <a:r>
              <a:rPr lang="en-US" u="sng" dirty="0" smtClean="0"/>
              <a:t>OPTIMIZATION</a:t>
            </a:r>
            <a:br>
              <a:rPr lang="en-US" u="sng" dirty="0" smtClean="0"/>
            </a:br>
            <a:r>
              <a:rPr lang="en-US" u="sng" dirty="0" smtClean="0"/>
              <a:t>3 Ways to Grow Your Business</a:t>
            </a:r>
            <a:endParaRPr lang="en-US" u="sng" dirty="0"/>
          </a:p>
        </p:txBody>
      </p:sp>
      <p:pic>
        <p:nvPicPr>
          <p:cNvPr id="5" name="Content Placeholder 4" descr="Abraham_logo_05.jpg"/>
          <p:cNvPicPr>
            <a:picLocks noChangeAspect="1"/>
          </p:cNvPicPr>
          <p:nvPr/>
        </p:nvPicPr>
        <p:blipFill>
          <a:blip r:embed="rId4"/>
          <a:stretch>
            <a:fillRect/>
          </a:stretch>
        </p:blipFill>
        <p:spPr>
          <a:xfrm>
            <a:off x="7977678" y="5410201"/>
            <a:ext cx="937721" cy="990600"/>
          </a:xfrm>
          <a:prstGeom prst="rect">
            <a:avLst/>
          </a:prstGeom>
        </p:spPr>
      </p:pic>
    </p:spTree>
    <p:extLst>
      <p:ext uri="{BB962C8B-B14F-4D97-AF65-F5344CB8AC3E}">
        <p14:creationId xmlns:p14="http://schemas.microsoft.com/office/powerpoint/2010/main" xmlns="" val="3136442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stretch>
            <a:fillRect/>
          </a:stretch>
        </p:blipFill>
        <p:spPr bwMode="auto">
          <a:xfrm>
            <a:off x="1066801" y="1136116"/>
            <a:ext cx="7086600" cy="5272701"/>
          </a:xfrm>
          <a:prstGeom prst="rect">
            <a:avLst/>
          </a:prstGeom>
          <a:noFill/>
          <a:ln w="9525">
            <a:noFill/>
            <a:miter lim="800000"/>
            <a:headEnd/>
            <a:tailEnd/>
          </a:ln>
          <a:effectLst/>
        </p:spPr>
      </p:pic>
      <p:sp>
        <p:nvSpPr>
          <p:cNvPr id="4" name="Slide Number Placeholder 3"/>
          <p:cNvSpPr>
            <a:spLocks noGrp="1"/>
          </p:cNvSpPr>
          <p:nvPr>
            <p:ph type="sldNum" sz="quarter" idx="12"/>
          </p:nvPr>
        </p:nvSpPr>
        <p:spPr>
          <a:xfrm>
            <a:off x="8458200" y="6407944"/>
            <a:ext cx="554832" cy="365125"/>
          </a:xfrm>
        </p:spPr>
        <p:txBody>
          <a:bodyPr/>
          <a:lstStyle/>
          <a:p>
            <a:fld id="{F5700099-8689-43B0-83E0-29B3758FD75D}" type="slidenum">
              <a:rPr lang="en-US" smtClean="0"/>
              <a:pPr/>
              <a:t>66</a:t>
            </a:fld>
            <a:endParaRPr lang="en-US"/>
          </a:p>
        </p:txBody>
      </p:sp>
      <p:sp>
        <p:nvSpPr>
          <p:cNvPr id="2" name="Title 1"/>
          <p:cNvSpPr>
            <a:spLocks noGrp="1"/>
          </p:cNvSpPr>
          <p:nvPr>
            <p:ph type="title"/>
          </p:nvPr>
        </p:nvSpPr>
        <p:spPr/>
        <p:txBody>
          <a:bodyPr>
            <a:normAutofit fontScale="90000"/>
          </a:bodyPr>
          <a:lstStyle/>
          <a:p>
            <a:pPr algn="ctr"/>
            <a:r>
              <a:rPr lang="en-US" u="sng" dirty="0" smtClean="0"/>
              <a:t>OPTIMIZATION</a:t>
            </a:r>
            <a:br>
              <a:rPr lang="en-US" u="sng" dirty="0" smtClean="0"/>
            </a:br>
            <a:r>
              <a:rPr lang="en-US" u="sng" dirty="0" smtClean="0"/>
              <a:t>3 Ways to Grow Your Business</a:t>
            </a:r>
            <a:endParaRPr lang="en-US" u="sng" dirty="0"/>
          </a:p>
        </p:txBody>
      </p:sp>
    </p:spTree>
    <p:extLst>
      <p:ext uri="{BB962C8B-B14F-4D97-AF65-F5344CB8AC3E}">
        <p14:creationId xmlns:p14="http://schemas.microsoft.com/office/powerpoint/2010/main" xmlns="" val="3326266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0"/>
            <a:ext cx="8458200" cy="3721291"/>
          </a:xfrm>
        </p:spPr>
        <p:txBody>
          <a:bodyPr>
            <a:noAutofit/>
          </a:bodyPr>
          <a:lstStyle/>
          <a:p>
            <a:pPr marL="624078" indent="-514350">
              <a:lnSpc>
                <a:spcPct val="150000"/>
              </a:lnSpc>
              <a:buFont typeface="Wingdings 3"/>
              <a:buAutoNum type="arabicPeriod"/>
            </a:pPr>
            <a:r>
              <a:rPr lang="en-US" sz="3200" dirty="0" smtClean="0"/>
              <a:t>Penetrate a new MARKETS every year.</a:t>
            </a:r>
          </a:p>
          <a:p>
            <a:pPr marL="624078" indent="-514350">
              <a:lnSpc>
                <a:spcPct val="150000"/>
              </a:lnSpc>
              <a:buAutoNum type="arabicPeriod"/>
            </a:pPr>
            <a:r>
              <a:rPr lang="en-US" sz="3200" dirty="0" smtClean="0"/>
              <a:t>Introduce new PRODUCTS/SERVICES every year.</a:t>
            </a:r>
          </a:p>
          <a:p>
            <a:pPr marL="624078" indent="-514350">
              <a:lnSpc>
                <a:spcPct val="150000"/>
              </a:lnSpc>
              <a:buAutoNum type="arabicPeriod"/>
            </a:pPr>
            <a:r>
              <a:rPr lang="en-AU" altLang="ja-JP" sz="3200" dirty="0" smtClean="0">
                <a:ea typeface="ＭＳ Ｐゴシック" pitchFamily="50" charset="-128"/>
              </a:rPr>
              <a:t>Purchasing your competitors’ BUSINESS or assets </a:t>
            </a:r>
            <a:r>
              <a:rPr lang="en-US" sz="3200" dirty="0" smtClean="0"/>
              <a:t>every year.</a:t>
            </a:r>
            <a:endParaRPr lang="en-US" sz="3200" dirty="0"/>
          </a:p>
        </p:txBody>
      </p:sp>
      <p:sp>
        <p:nvSpPr>
          <p:cNvPr id="3" name="Slide Number Placeholder 2"/>
          <p:cNvSpPr>
            <a:spLocks noGrp="1"/>
          </p:cNvSpPr>
          <p:nvPr>
            <p:ph type="sldNum" sz="quarter" idx="12"/>
          </p:nvPr>
        </p:nvSpPr>
        <p:spPr>
          <a:xfrm>
            <a:off x="8382000" y="6407944"/>
            <a:ext cx="631032" cy="365125"/>
          </a:xfrm>
        </p:spPr>
        <p:txBody>
          <a:bodyPr/>
          <a:lstStyle/>
          <a:p>
            <a:fld id="{22355311-62E5-4A26-BBA8-8BE5EC55C6ED}" type="slidenum">
              <a:rPr lang="en-US" smtClean="0"/>
              <a:pPr/>
              <a:t>67</a:t>
            </a:fld>
            <a:endParaRPr lang="en-US" dirty="0"/>
          </a:p>
        </p:txBody>
      </p:sp>
      <p:sp>
        <p:nvSpPr>
          <p:cNvPr id="4" name="Title 3"/>
          <p:cNvSpPr>
            <a:spLocks noGrp="1"/>
          </p:cNvSpPr>
          <p:nvPr>
            <p:ph type="title"/>
          </p:nvPr>
        </p:nvSpPr>
        <p:spPr>
          <a:xfrm>
            <a:off x="457200" y="274638"/>
            <a:ext cx="8229600" cy="1935162"/>
          </a:xfrm>
        </p:spPr>
        <p:txBody>
          <a:bodyPr>
            <a:noAutofit/>
          </a:bodyPr>
          <a:lstStyle/>
          <a:p>
            <a:pPr algn="ctr"/>
            <a:r>
              <a:rPr lang="en-US" sz="4000" u="sng" dirty="0" smtClean="0"/>
              <a:t>3 ADVANCED WAYS </a:t>
            </a:r>
            <a:br>
              <a:rPr lang="en-US" sz="4000" u="sng" dirty="0" smtClean="0"/>
            </a:br>
            <a:r>
              <a:rPr lang="en-US" sz="4000" u="sng" dirty="0" smtClean="0"/>
              <a:t>To Grow Your Business </a:t>
            </a:r>
            <a:br>
              <a:rPr lang="en-US" sz="4000" u="sng" dirty="0" smtClean="0"/>
            </a:br>
            <a:r>
              <a:rPr lang="en-US" sz="4000" dirty="0" smtClean="0"/>
              <a:t>(</a:t>
            </a:r>
            <a:r>
              <a:rPr lang="en-AU" altLang="ja-JP" sz="4000" dirty="0" smtClean="0">
                <a:ea typeface="ＭＳ Ｐゴシック" pitchFamily="50" charset="-128"/>
              </a:rPr>
              <a:t>even faster, safer, easier)</a:t>
            </a:r>
            <a:endParaRPr lang="en-US" sz="4000" u="sng" dirty="0"/>
          </a:p>
        </p:txBody>
      </p:sp>
      <p:pic>
        <p:nvPicPr>
          <p:cNvPr id="5" name="Content Placeholder 4" descr="Abraham_logo_05.jpg"/>
          <p:cNvPicPr>
            <a:picLocks noChangeAspect="1"/>
          </p:cNvPicPr>
          <p:nvPr/>
        </p:nvPicPr>
        <p:blipFill>
          <a:blip r:embed="rId3"/>
          <a:stretch>
            <a:fillRect/>
          </a:stretch>
        </p:blipFill>
        <p:spPr>
          <a:xfrm>
            <a:off x="7924800" y="5334000"/>
            <a:ext cx="1044477" cy="1103376"/>
          </a:xfrm>
          <a:prstGeom prst="rect">
            <a:avLst/>
          </a:prstGeom>
        </p:spPr>
      </p:pic>
    </p:spTree>
    <p:extLst>
      <p:ext uri="{BB962C8B-B14F-4D97-AF65-F5344CB8AC3E}">
        <p14:creationId xmlns:p14="http://schemas.microsoft.com/office/powerpoint/2010/main" xmlns="" val="22292686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58200" y="6407944"/>
            <a:ext cx="554832" cy="365125"/>
          </a:xfrm>
        </p:spPr>
        <p:txBody>
          <a:bodyPr/>
          <a:lstStyle/>
          <a:p>
            <a:fld id="{22355311-62E5-4A26-BBA8-8BE5EC55C6ED}" type="slidenum">
              <a:rPr lang="en-US" smtClean="0"/>
              <a:pPr/>
              <a:t>68</a:t>
            </a:fld>
            <a:endParaRPr lang="en-US" dirty="0"/>
          </a:p>
        </p:txBody>
      </p:sp>
      <p:sp>
        <p:nvSpPr>
          <p:cNvPr id="4" name="Title 3"/>
          <p:cNvSpPr>
            <a:spLocks noGrp="1"/>
          </p:cNvSpPr>
          <p:nvPr>
            <p:ph type="title"/>
          </p:nvPr>
        </p:nvSpPr>
        <p:spPr>
          <a:xfrm>
            <a:off x="457200" y="274638"/>
            <a:ext cx="8229600" cy="3687762"/>
          </a:xfrm>
        </p:spPr>
        <p:txBody>
          <a:bodyPr>
            <a:normAutofit/>
          </a:bodyPr>
          <a:lstStyle/>
          <a:p>
            <a:pPr algn="ctr"/>
            <a:r>
              <a:rPr lang="en-US" sz="6000" dirty="0" smtClean="0"/>
              <a:t>Power Parthenon</a:t>
            </a:r>
            <a:endParaRPr lang="en-US" sz="6000" dirty="0"/>
          </a:p>
        </p:txBody>
      </p:sp>
    </p:spTree>
    <p:extLst>
      <p:ext uri="{BB962C8B-B14F-4D97-AF65-F5344CB8AC3E}">
        <p14:creationId xmlns:p14="http://schemas.microsoft.com/office/powerpoint/2010/main" xmlns="" val="17724940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arthanon 1"/>
          <p:cNvPicPr>
            <a:picLocks noGrp="1" noChangeAspect="1" noChangeArrowheads="1"/>
          </p:cNvPicPr>
          <p:nvPr>
            <p:ph idx="1"/>
          </p:nvPr>
        </p:nvPicPr>
        <p:blipFill>
          <a:blip r:embed="rId3" cstate="print"/>
          <a:stretch>
            <a:fillRect/>
          </a:stretch>
        </p:blipFill>
        <p:spPr bwMode="auto">
          <a:xfrm>
            <a:off x="1219200" y="2827097"/>
            <a:ext cx="6553200" cy="2548467"/>
          </a:xfrm>
          <a:prstGeom prst="rect">
            <a:avLst/>
          </a:prstGeom>
          <a:noFill/>
          <a:ln w="9525">
            <a:noFill/>
            <a:miter lim="800000"/>
            <a:headEnd/>
            <a:tailEnd/>
          </a:ln>
        </p:spPr>
      </p:pic>
      <p:sp>
        <p:nvSpPr>
          <p:cNvPr id="5" name="Slide Number Placeholder 4"/>
          <p:cNvSpPr>
            <a:spLocks noGrp="1"/>
          </p:cNvSpPr>
          <p:nvPr>
            <p:ph type="sldNum" sz="quarter" idx="12"/>
          </p:nvPr>
        </p:nvSpPr>
        <p:spPr>
          <a:xfrm>
            <a:off x="8458200" y="6407944"/>
            <a:ext cx="554832" cy="365125"/>
          </a:xfrm>
        </p:spPr>
        <p:txBody>
          <a:bodyPr/>
          <a:lstStyle/>
          <a:p>
            <a:fld id="{F5700099-8689-43B0-83E0-29B3758FD75D}" type="slidenum">
              <a:rPr lang="en-US" smtClean="0"/>
              <a:pPr/>
              <a:t>69</a:t>
            </a:fld>
            <a:endParaRPr lang="en-US" dirty="0"/>
          </a:p>
        </p:txBody>
      </p:sp>
      <p:sp>
        <p:nvSpPr>
          <p:cNvPr id="2" name="Title 1"/>
          <p:cNvSpPr>
            <a:spLocks noGrp="1"/>
          </p:cNvSpPr>
          <p:nvPr>
            <p:ph type="title"/>
          </p:nvPr>
        </p:nvSpPr>
        <p:spPr>
          <a:xfrm>
            <a:off x="457200" y="838200"/>
            <a:ext cx="8229600" cy="1676400"/>
          </a:xfrm>
        </p:spPr>
        <p:txBody>
          <a:bodyPr>
            <a:noAutofit/>
          </a:bodyPr>
          <a:lstStyle/>
          <a:p>
            <a:pPr marL="342900" indent="-342900" algn="ctr">
              <a:spcBef>
                <a:spcPct val="20000"/>
              </a:spcBef>
            </a:pPr>
            <a:r>
              <a:rPr lang="en-US" altLang="ja-JP" sz="4000" b="1" u="sng" dirty="0" smtClean="0"/>
              <a:t>THE POWER PARTHENON STRATEGY</a:t>
            </a:r>
            <a:br>
              <a:rPr lang="en-US" altLang="ja-JP" sz="4000" b="1" u="sng" dirty="0" smtClean="0"/>
            </a:br>
            <a:r>
              <a:rPr lang="en-US" altLang="ja-JP" sz="1400" b="1" u="sng" dirty="0" smtClean="0"/>
              <a:t> </a:t>
            </a:r>
            <a:r>
              <a:rPr lang="en-US" altLang="ja-JP" sz="4000" u="sng" dirty="0" smtClean="0"/>
              <a:t/>
            </a:r>
            <a:br>
              <a:rPr lang="en-US" altLang="ja-JP" sz="4000" u="sng" dirty="0" smtClean="0"/>
            </a:br>
            <a:r>
              <a:rPr lang="en-US" altLang="ja-JP" sz="4000" u="sng" dirty="0" smtClean="0"/>
              <a:t>of Geometric Business Growth</a:t>
            </a:r>
            <a:endParaRPr lang="en-US" sz="4000" u="sng" dirty="0"/>
          </a:p>
        </p:txBody>
      </p:sp>
      <p:pic>
        <p:nvPicPr>
          <p:cNvPr id="6" name="Content Placeholder 4" descr="Abraham_logo_05.jpg"/>
          <p:cNvPicPr>
            <a:picLocks noChangeAspect="1"/>
          </p:cNvPicPr>
          <p:nvPr/>
        </p:nvPicPr>
        <p:blipFill>
          <a:blip r:embed="rId4"/>
          <a:stretch>
            <a:fillRect/>
          </a:stretch>
        </p:blipFill>
        <p:spPr>
          <a:xfrm>
            <a:off x="7977678" y="5410201"/>
            <a:ext cx="937721" cy="990600"/>
          </a:xfrm>
          <a:prstGeom prst="rect">
            <a:avLst/>
          </a:prstGeom>
        </p:spPr>
      </p:pic>
    </p:spTree>
    <p:extLst>
      <p:ext uri="{BB962C8B-B14F-4D97-AF65-F5344CB8AC3E}">
        <p14:creationId xmlns:p14="http://schemas.microsoft.com/office/powerpoint/2010/main" xmlns="" val="343937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229600" cy="5029200"/>
          </a:xfrm>
        </p:spPr>
        <p:txBody>
          <a:bodyPr>
            <a:normAutofit/>
          </a:bodyPr>
          <a:lstStyle/>
          <a:p>
            <a:pPr>
              <a:buNone/>
            </a:pPr>
            <a:r>
              <a:rPr lang="en-US" dirty="0" smtClean="0">
                <a:latin typeface="Times New Roman" pitchFamily="18" charset="0"/>
                <a:cs typeface="Times New Roman" pitchFamily="18" charset="0"/>
              </a:rPr>
              <a:t>  </a:t>
            </a:r>
          </a:p>
          <a:p>
            <a:r>
              <a:rPr lang="en-US" dirty="0">
                <a:cs typeface="Times New Roman" pitchFamily="18" charset="0"/>
              </a:rPr>
              <a:t>There are possibilities––both good and bad that can/could </a:t>
            </a:r>
            <a:r>
              <a:rPr lang="en-US" dirty="0" smtClean="0">
                <a:cs typeface="Times New Roman" pitchFamily="18" charset="0"/>
              </a:rPr>
              <a:t>occur</a:t>
            </a:r>
          </a:p>
          <a:p>
            <a:pPr lvl="1"/>
            <a:r>
              <a:rPr lang="en-US" dirty="0" smtClean="0">
                <a:latin typeface="+mj-lt"/>
                <a:cs typeface="Times New Roman" pitchFamily="18" charset="0"/>
              </a:rPr>
              <a:t>Macro outcome potentials are readily evident</a:t>
            </a:r>
          </a:p>
          <a:p>
            <a:pPr lvl="1"/>
            <a:r>
              <a:rPr lang="en-US" dirty="0">
                <a:solidFill>
                  <a:srgbClr val="FF0000"/>
                </a:solidFill>
                <a:latin typeface="+mj-lt"/>
                <a:cs typeface="Times New Roman" pitchFamily="18" charset="0"/>
              </a:rPr>
              <a:t>T</a:t>
            </a:r>
            <a:r>
              <a:rPr lang="en-US" dirty="0" smtClean="0">
                <a:solidFill>
                  <a:srgbClr val="FF0000"/>
                </a:solidFill>
                <a:latin typeface="+mj-lt"/>
                <a:cs typeface="Times New Roman" pitchFamily="18" charset="0"/>
              </a:rPr>
              <a:t>here are also profound “portfolios” of little-understood, relatively overlooked performance dampening/risk-producing OR opportunity reward- generating catalyzers–as everyone watching this today must fully perceive</a:t>
            </a:r>
          </a:p>
        </p:txBody>
      </p:sp>
      <p:sp>
        <p:nvSpPr>
          <p:cNvPr id="4" name="Slide Number Placeholder 3"/>
          <p:cNvSpPr>
            <a:spLocks noGrp="1"/>
          </p:cNvSpPr>
          <p:nvPr>
            <p:ph type="sldNum" sz="quarter" idx="12"/>
          </p:nvPr>
        </p:nvSpPr>
        <p:spPr/>
        <p:txBody>
          <a:bodyPr/>
          <a:lstStyle/>
          <a:p>
            <a:fld id="{F0926855-8391-4251-BB9B-7018D126B371}" type="slidenum">
              <a:rPr lang="en-US" smtClean="0"/>
              <a:pPr/>
              <a:t>7</a:t>
            </a:fld>
            <a:endParaRPr lang="en-US" dirty="0"/>
          </a:p>
        </p:txBody>
      </p:sp>
      <p:sp>
        <p:nvSpPr>
          <p:cNvPr id="2" name="Title 1"/>
          <p:cNvSpPr>
            <a:spLocks noGrp="1"/>
          </p:cNvSpPr>
          <p:nvPr>
            <p:ph type="title"/>
          </p:nvPr>
        </p:nvSpPr>
        <p:spPr>
          <a:xfrm>
            <a:off x="1600200" y="685800"/>
            <a:ext cx="8229600" cy="1143000"/>
          </a:xfrm>
        </p:spPr>
        <p:txBody>
          <a:bodyPr>
            <a:normAutofit fontScale="90000"/>
          </a:bodyPr>
          <a:lstStyle/>
          <a:p>
            <a:r>
              <a:rPr lang="en-US" dirty="0" smtClean="0"/>
              <a:t>When Worlds  Collide!!!</a:t>
            </a:r>
            <a:br>
              <a:rPr lang="en-US" dirty="0" smtClean="0"/>
            </a:br>
            <a:r>
              <a:rPr lang="en-US" dirty="0" smtClean="0"/>
              <a:t> </a:t>
            </a:r>
            <a:br>
              <a:rPr lang="en-US" dirty="0" smtClean="0"/>
            </a:br>
            <a:endParaRPr lang="en-US" u="sng" dirty="0">
              <a:latin typeface="+mn-lt"/>
            </a:endParaRPr>
          </a:p>
        </p:txBody>
      </p:sp>
      <p:pic>
        <p:nvPicPr>
          <p:cNvPr id="5" name="Content Placeholder 4" descr="Abraham_logo_05.jpg"/>
          <p:cNvPicPr>
            <a:picLocks noChangeAspect="1"/>
          </p:cNvPicPr>
          <p:nvPr/>
        </p:nvPicPr>
        <p:blipFill>
          <a:blip r:embed="rId3"/>
          <a:stretch>
            <a:fillRect/>
          </a:stretch>
        </p:blipFill>
        <p:spPr>
          <a:xfrm>
            <a:off x="8201127" y="5867400"/>
            <a:ext cx="539550" cy="569976"/>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Build </a:t>
            </a:r>
            <a:r>
              <a:rPr lang="en-US" dirty="0"/>
              <a:t>and </a:t>
            </a:r>
            <a:r>
              <a:rPr lang="en-US" dirty="0" smtClean="0"/>
              <a:t>fortify your success </a:t>
            </a:r>
            <a:r>
              <a:rPr lang="en-US" dirty="0"/>
              <a:t>probability through multiple approaches and sources of access and impact to your market</a:t>
            </a:r>
            <a:r>
              <a:rPr lang="en-US" dirty="0" smtClean="0"/>
              <a:t>.</a:t>
            </a:r>
          </a:p>
          <a:p>
            <a:r>
              <a:rPr lang="en-US" dirty="0" smtClean="0"/>
              <a:t>Bring </a:t>
            </a:r>
            <a:r>
              <a:rPr lang="en-US" dirty="0"/>
              <a:t>the power of geometry to bear multiple to more </a:t>
            </a:r>
            <a:r>
              <a:rPr lang="en-US" dirty="0" smtClean="0"/>
              <a:t>times</a:t>
            </a:r>
          </a:p>
          <a:p>
            <a:r>
              <a:rPr lang="en-US" dirty="0"/>
              <a:t>Three-dimensional view of </a:t>
            </a:r>
            <a:r>
              <a:rPr lang="en-US" dirty="0" smtClean="0"/>
              <a:t>problem/opportunity</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70</a:t>
            </a:fld>
            <a:endParaRPr lang="en-US" dirty="0"/>
          </a:p>
        </p:txBody>
      </p:sp>
      <p:sp>
        <p:nvSpPr>
          <p:cNvPr id="4" name="Title 3"/>
          <p:cNvSpPr>
            <a:spLocks noGrp="1"/>
          </p:cNvSpPr>
          <p:nvPr>
            <p:ph type="title"/>
          </p:nvPr>
        </p:nvSpPr>
        <p:spPr/>
        <p:txBody>
          <a:bodyPr/>
          <a:lstStyle/>
          <a:p>
            <a:r>
              <a:rPr lang="en-US" dirty="0">
                <a:effectLst/>
              </a:rPr>
              <a:t>Power Parthenon:</a:t>
            </a:r>
            <a:endParaRPr lang="en-US" dirty="0"/>
          </a:p>
        </p:txBody>
      </p:sp>
      <p:pic>
        <p:nvPicPr>
          <p:cNvPr id="5" name="Content Placeholder 4" descr="Abraham_logo_05.jpg"/>
          <p:cNvPicPr>
            <a:picLocks noChangeAspect="1"/>
          </p:cNvPicPr>
          <p:nvPr/>
        </p:nvPicPr>
        <p:blipFill>
          <a:blip r:embed="rId3"/>
          <a:stretch>
            <a:fillRect/>
          </a:stretch>
        </p:blipFill>
        <p:spPr>
          <a:xfrm>
            <a:off x="8095553" y="5486400"/>
            <a:ext cx="721324" cy="762000"/>
          </a:xfrm>
          <a:prstGeom prst="rect">
            <a:avLst/>
          </a:prstGeom>
        </p:spPr>
      </p:pic>
    </p:spTree>
    <p:extLst>
      <p:ext uri="{BB962C8B-B14F-4D97-AF65-F5344CB8AC3E}">
        <p14:creationId xmlns:p14="http://schemas.microsoft.com/office/powerpoint/2010/main" xmlns="" val="19341225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endParaRPr lang="en-US" dirty="0" smtClean="0"/>
          </a:p>
          <a:p>
            <a:pPr lvl="0"/>
            <a:endParaRPr lang="en-US" sz="800" dirty="0" smtClean="0"/>
          </a:p>
          <a:p>
            <a:pPr lvl="0"/>
            <a:r>
              <a:rPr lang="en-US" sz="3600" dirty="0" smtClean="0"/>
              <a:t>Two kinds, good and bad (like cholesterol)</a:t>
            </a:r>
          </a:p>
          <a:p>
            <a:pPr lvl="0"/>
            <a:endParaRPr lang="en-US" sz="800" dirty="0" smtClean="0"/>
          </a:p>
          <a:p>
            <a:pPr lvl="0"/>
            <a:endParaRPr lang="en-US" sz="3600" dirty="0" smtClean="0"/>
          </a:p>
          <a:p>
            <a:pPr lvl="0"/>
            <a:r>
              <a:rPr lang="en-US" sz="3600" dirty="0" smtClean="0"/>
              <a:t>Costs you the same no matter what the result</a:t>
            </a:r>
          </a:p>
          <a:p>
            <a:endParaRPr lang="en-US" sz="3600" dirty="0"/>
          </a:p>
        </p:txBody>
      </p:sp>
      <p:sp>
        <p:nvSpPr>
          <p:cNvPr id="3" name="Title 2"/>
          <p:cNvSpPr>
            <a:spLocks noGrp="1"/>
          </p:cNvSpPr>
          <p:nvPr>
            <p:ph type="title"/>
          </p:nvPr>
        </p:nvSpPr>
        <p:spPr>
          <a:xfrm>
            <a:off x="457200" y="457200"/>
            <a:ext cx="8229600" cy="1143000"/>
          </a:xfrm>
        </p:spPr>
        <p:txBody>
          <a:bodyPr>
            <a:normAutofit fontScale="90000"/>
          </a:bodyPr>
          <a:lstStyle/>
          <a:p>
            <a:pPr algn="ctr"/>
            <a:r>
              <a:rPr lang="en-US" u="sng" dirty="0" smtClean="0"/>
              <a:t>Its all about Upside Leverage: Working on the “Geometry” of your Business </a:t>
            </a:r>
            <a:endParaRPr lang="en-US" u="sng"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71</a:t>
            </a:fld>
            <a:endParaRPr lang="en-US" dirty="0"/>
          </a:p>
        </p:txBody>
      </p:sp>
      <p:pic>
        <p:nvPicPr>
          <p:cNvPr id="5"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extLst>
      <p:ext uri="{BB962C8B-B14F-4D97-AF65-F5344CB8AC3E}">
        <p14:creationId xmlns:p14="http://schemas.microsoft.com/office/powerpoint/2010/main" xmlns="" val="1619728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525963"/>
          </a:xfrm>
        </p:spPr>
        <p:txBody>
          <a:bodyPr>
            <a:normAutofit/>
          </a:bodyPr>
          <a:lstStyle/>
          <a:p>
            <a:pPr algn="ctr"/>
            <a:r>
              <a:rPr lang="en-US" sz="3600" dirty="0" smtClean="0"/>
              <a:t>Putting the power of geometry to work for/in your business.</a:t>
            </a:r>
          </a:p>
          <a:p>
            <a:pPr algn="ctr"/>
            <a:endParaRPr lang="en-US" sz="3600" dirty="0" smtClean="0"/>
          </a:p>
          <a:p>
            <a:pPr algn="ctr"/>
            <a:endParaRPr lang="en-US" sz="3600" dirty="0" smtClean="0"/>
          </a:p>
          <a:p>
            <a:pPr algn="ctr"/>
            <a:r>
              <a:rPr lang="en-US" sz="3600" dirty="0" smtClean="0"/>
              <a:t>Getting your business working harder for you than you work for it. </a:t>
            </a:r>
          </a:p>
        </p:txBody>
      </p:sp>
      <p:sp>
        <p:nvSpPr>
          <p:cNvPr id="3" name="Slide Number Placeholder 2"/>
          <p:cNvSpPr>
            <a:spLocks noGrp="1"/>
          </p:cNvSpPr>
          <p:nvPr>
            <p:ph type="sldNum" sz="quarter" idx="12"/>
          </p:nvPr>
        </p:nvSpPr>
        <p:spPr>
          <a:xfrm>
            <a:off x="8458200" y="6407944"/>
            <a:ext cx="554832" cy="365125"/>
          </a:xfrm>
        </p:spPr>
        <p:txBody>
          <a:bodyPr/>
          <a:lstStyle/>
          <a:p>
            <a:fld id="{F5700099-8689-43B0-83E0-29B3758FD75D}" type="slidenum">
              <a:rPr lang="en-US" smtClean="0"/>
              <a:pPr/>
              <a:t>72</a:t>
            </a:fld>
            <a:endParaRPr lang="en-US" dirty="0"/>
          </a:p>
        </p:txBody>
      </p:sp>
      <p:sp>
        <p:nvSpPr>
          <p:cNvPr id="4" name="Title 3"/>
          <p:cNvSpPr>
            <a:spLocks noGrp="1"/>
          </p:cNvSpPr>
          <p:nvPr>
            <p:ph type="title"/>
          </p:nvPr>
        </p:nvSpPr>
        <p:spPr/>
        <p:txBody>
          <a:bodyPr/>
          <a:lstStyle/>
          <a:p>
            <a:r>
              <a:rPr lang="en-US" dirty="0" smtClean="0"/>
              <a:t> </a:t>
            </a:r>
            <a:endParaRPr lang="en-US" dirty="0"/>
          </a:p>
        </p:txBody>
      </p:sp>
      <p:pic>
        <p:nvPicPr>
          <p:cNvPr id="5" name="Content Placeholder 4" descr="Abraham_logo_05.jpg"/>
          <p:cNvPicPr>
            <a:picLocks noChangeAspect="1"/>
          </p:cNvPicPr>
          <p:nvPr/>
        </p:nvPicPr>
        <p:blipFill>
          <a:blip r:embed="rId3"/>
          <a:stretch>
            <a:fillRect/>
          </a:stretch>
        </p:blipFill>
        <p:spPr>
          <a:xfrm>
            <a:off x="7977678" y="5410201"/>
            <a:ext cx="937721" cy="990600"/>
          </a:xfrm>
          <a:prstGeom prst="rect">
            <a:avLst/>
          </a:prstGeom>
        </p:spPr>
      </p:pic>
    </p:spTree>
    <p:extLst>
      <p:ext uri="{BB962C8B-B14F-4D97-AF65-F5344CB8AC3E}">
        <p14:creationId xmlns:p14="http://schemas.microsoft.com/office/powerpoint/2010/main" xmlns="" val="8184963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a:buNone/>
            </a:pPr>
            <a:r>
              <a:rPr lang="en-US" dirty="0" smtClean="0"/>
              <a:t> </a:t>
            </a:r>
            <a:endParaRPr lang="en-US" dirty="0"/>
          </a:p>
        </p:txBody>
      </p:sp>
      <p:sp>
        <p:nvSpPr>
          <p:cNvPr id="9" name="Slide Number Placeholder 8"/>
          <p:cNvSpPr>
            <a:spLocks noGrp="1"/>
          </p:cNvSpPr>
          <p:nvPr>
            <p:ph type="sldNum" sz="quarter" idx="12"/>
          </p:nvPr>
        </p:nvSpPr>
        <p:spPr>
          <a:xfrm>
            <a:off x="8458200" y="6407944"/>
            <a:ext cx="554832" cy="365125"/>
          </a:xfrm>
        </p:spPr>
        <p:txBody>
          <a:bodyPr/>
          <a:lstStyle/>
          <a:p>
            <a:fld id="{F5700099-8689-43B0-83E0-29B3758FD75D}" type="slidenum">
              <a:rPr lang="en-US" smtClean="0"/>
              <a:pPr/>
              <a:t>73</a:t>
            </a:fld>
            <a:endParaRPr lang="en-US"/>
          </a:p>
        </p:txBody>
      </p:sp>
      <p:sp>
        <p:nvSpPr>
          <p:cNvPr id="2" name="Title 1"/>
          <p:cNvSpPr>
            <a:spLocks noGrp="1"/>
          </p:cNvSpPr>
          <p:nvPr>
            <p:ph type="title"/>
          </p:nvPr>
        </p:nvSpPr>
        <p:spPr/>
        <p:txBody>
          <a:bodyPr>
            <a:noAutofit/>
          </a:bodyPr>
          <a:lstStyle/>
          <a:p>
            <a:pPr algn="ctr"/>
            <a:r>
              <a:rPr lang="en-US" altLang="ja-JP" sz="3600" u="sng" dirty="0" smtClean="0">
                <a:solidFill>
                  <a:schemeClr val="tx1"/>
                </a:solidFill>
                <a:ea typeface="ＭＳ Ｐゴシック" pitchFamily="50" charset="-128"/>
              </a:rPr>
              <a:t>3 Ways to Exponentially </a:t>
            </a:r>
            <a:br>
              <a:rPr lang="en-US" altLang="ja-JP" sz="3600" u="sng" dirty="0" smtClean="0">
                <a:solidFill>
                  <a:schemeClr val="tx1"/>
                </a:solidFill>
                <a:ea typeface="ＭＳ Ｐゴシック" pitchFamily="50" charset="-128"/>
              </a:rPr>
            </a:br>
            <a:r>
              <a:rPr lang="en-US" altLang="ja-JP" sz="3600" u="sng" dirty="0" smtClean="0">
                <a:solidFill>
                  <a:schemeClr val="tx1"/>
                </a:solidFill>
                <a:ea typeface="ＭＳ Ｐゴシック" pitchFamily="50" charset="-128"/>
              </a:rPr>
              <a:t>Grow Your Business</a:t>
            </a:r>
            <a:endParaRPr lang="en-US" sz="3200" u="sng" dirty="0"/>
          </a:p>
        </p:txBody>
      </p:sp>
      <p:sp>
        <p:nvSpPr>
          <p:cNvPr id="4" name="Text Box 5"/>
          <p:cNvSpPr txBox="1">
            <a:spLocks noChangeArrowheads="1"/>
          </p:cNvSpPr>
          <p:nvPr/>
        </p:nvSpPr>
        <p:spPr bwMode="auto">
          <a:xfrm>
            <a:off x="838200" y="2133600"/>
            <a:ext cx="7467600" cy="523220"/>
          </a:xfrm>
          <a:prstGeom prst="rect">
            <a:avLst/>
          </a:prstGeom>
          <a:noFill/>
          <a:ln w="9525">
            <a:noFill/>
            <a:miter lim="800000"/>
            <a:headEnd/>
            <a:tailEnd/>
          </a:ln>
        </p:spPr>
        <p:txBody>
          <a:bodyPr>
            <a:spAutoFit/>
          </a:bodyPr>
          <a:lstStyle/>
          <a:p>
            <a:pPr algn="ctr" eaLnBrk="0" hangingPunct="0">
              <a:spcBef>
                <a:spcPct val="50000"/>
              </a:spcBef>
            </a:pPr>
            <a:r>
              <a:rPr lang="en-US" altLang="ja-JP" sz="2800" b="0" dirty="0">
                <a:latin typeface="Times New Roman" pitchFamily="18" charset="0"/>
              </a:rPr>
              <a:t>Revenue</a:t>
            </a:r>
            <a:endParaRPr lang="en-US" altLang="ja-JP" sz="2400" b="0" dirty="0">
              <a:latin typeface="Times New Roman" pitchFamily="18" charset="0"/>
            </a:endParaRPr>
          </a:p>
        </p:txBody>
      </p:sp>
      <p:sp>
        <p:nvSpPr>
          <p:cNvPr id="5" name="Rectangle 6"/>
          <p:cNvSpPr>
            <a:spLocks noChangeArrowheads="1"/>
          </p:cNvSpPr>
          <p:nvPr/>
        </p:nvSpPr>
        <p:spPr bwMode="auto">
          <a:xfrm>
            <a:off x="838200" y="2819400"/>
            <a:ext cx="533400" cy="27432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6" name="Text Box 7"/>
          <p:cNvSpPr txBox="1">
            <a:spLocks noChangeArrowheads="1"/>
          </p:cNvSpPr>
          <p:nvPr/>
        </p:nvSpPr>
        <p:spPr bwMode="auto">
          <a:xfrm rot="5372411">
            <a:off x="-104042" y="3772903"/>
            <a:ext cx="2360613" cy="457200"/>
          </a:xfrm>
          <a:prstGeom prst="rect">
            <a:avLst/>
          </a:prstGeom>
          <a:noFill/>
          <a:ln w="9525">
            <a:noFill/>
            <a:miter lim="800000"/>
            <a:headEnd/>
            <a:tailEnd/>
          </a:ln>
        </p:spPr>
        <p:txBody>
          <a:bodyPr>
            <a:spAutoFit/>
          </a:bodyPr>
          <a:lstStyle/>
          <a:p>
            <a:pPr eaLnBrk="0" hangingPunct="0">
              <a:spcBef>
                <a:spcPct val="50000"/>
              </a:spcBef>
            </a:pPr>
            <a:r>
              <a:rPr lang="en-US" altLang="ja-JP" sz="2400" b="0">
                <a:latin typeface="Times New Roman" pitchFamily="18" charset="0"/>
              </a:rPr>
              <a:t>Direct Sales</a:t>
            </a:r>
          </a:p>
        </p:txBody>
      </p:sp>
      <p:sp>
        <p:nvSpPr>
          <p:cNvPr id="7" name="Text Box 8"/>
          <p:cNvSpPr txBox="1">
            <a:spLocks noChangeArrowheads="1"/>
          </p:cNvSpPr>
          <p:nvPr/>
        </p:nvSpPr>
        <p:spPr bwMode="auto">
          <a:xfrm>
            <a:off x="1600200" y="2895600"/>
            <a:ext cx="6934200" cy="3600986"/>
          </a:xfrm>
          <a:prstGeom prst="rect">
            <a:avLst/>
          </a:prstGeom>
          <a:noFill/>
          <a:ln w="9525">
            <a:noFill/>
            <a:miter lim="800000"/>
            <a:headEnd/>
            <a:tailEnd/>
          </a:ln>
        </p:spPr>
        <p:txBody>
          <a:bodyPr wrap="square">
            <a:spAutoFit/>
          </a:bodyPr>
          <a:lstStyle/>
          <a:p>
            <a:pPr eaLnBrk="0" hangingPunct="0">
              <a:buFont typeface="Arial" pitchFamily="34" charset="0"/>
              <a:buChar char="•"/>
            </a:pPr>
            <a:r>
              <a:rPr lang="en-US" altLang="ja-JP" sz="2000" b="0" dirty="0" smtClean="0">
                <a:latin typeface="+mj-lt"/>
              </a:rPr>
              <a:t>     </a:t>
            </a:r>
            <a:r>
              <a:rPr lang="en-US" altLang="ja-JP" sz="2400" b="0" dirty="0" smtClean="0">
                <a:latin typeface="+mj-lt"/>
              </a:rPr>
              <a:t>Most businesses continuously </a:t>
            </a:r>
            <a:r>
              <a:rPr lang="en-US" altLang="ja-JP" sz="2400" b="0" dirty="0">
                <a:latin typeface="+mj-lt"/>
              </a:rPr>
              <a:t>rely on one </a:t>
            </a:r>
            <a:r>
              <a:rPr lang="en-US" altLang="ja-JP" sz="2400" b="0" dirty="0" smtClean="0">
                <a:latin typeface="+mj-lt"/>
              </a:rPr>
              <a:t>	marketing</a:t>
            </a:r>
            <a:r>
              <a:rPr lang="en-US" altLang="ja-JP" sz="2400" dirty="0" smtClean="0">
                <a:latin typeface="+mj-lt"/>
              </a:rPr>
              <a:t> </a:t>
            </a:r>
            <a:r>
              <a:rPr lang="en-US" altLang="ja-JP" sz="2400" b="0" dirty="0" smtClean="0">
                <a:latin typeface="+mj-lt"/>
              </a:rPr>
              <a:t>approach </a:t>
            </a:r>
            <a:r>
              <a:rPr lang="en-US" altLang="ja-JP" sz="2400" b="0" dirty="0">
                <a:latin typeface="+mj-lt"/>
              </a:rPr>
              <a:t>to grow </a:t>
            </a:r>
            <a:r>
              <a:rPr lang="en-US" altLang="ja-JP" sz="2400" b="0" dirty="0" smtClean="0">
                <a:latin typeface="+mj-lt"/>
              </a:rPr>
              <a:t>and 	sustain </a:t>
            </a:r>
            <a:r>
              <a:rPr lang="en-US" altLang="ja-JP" sz="2400" b="0" dirty="0">
                <a:latin typeface="+mj-lt"/>
              </a:rPr>
              <a:t>their business…</a:t>
            </a:r>
          </a:p>
          <a:p>
            <a:pPr eaLnBrk="0" hangingPunct="0">
              <a:spcBef>
                <a:spcPct val="50000"/>
              </a:spcBef>
            </a:pPr>
            <a:r>
              <a:rPr lang="en-US" altLang="ja-JP" sz="2400" b="1" dirty="0" smtClean="0">
                <a:latin typeface="+mj-lt"/>
              </a:rPr>
              <a:t>     (</a:t>
            </a:r>
            <a:r>
              <a:rPr lang="en-US" altLang="ja-JP" sz="2400" b="1" dirty="0">
                <a:latin typeface="+mj-lt"/>
              </a:rPr>
              <a:t>The Diving Board Philosophy</a:t>
            </a:r>
            <a:r>
              <a:rPr lang="en-US" altLang="ja-JP" sz="2400" b="1" dirty="0" smtClean="0">
                <a:latin typeface="+mj-lt"/>
              </a:rPr>
              <a:t>)</a:t>
            </a:r>
            <a:endParaRPr lang="en-US" altLang="ja-JP" sz="2400" b="0" dirty="0" smtClean="0">
              <a:latin typeface="+mj-lt"/>
            </a:endParaRPr>
          </a:p>
          <a:p>
            <a:pPr eaLnBrk="0" hangingPunct="0">
              <a:buFont typeface="Arial" pitchFamily="34" charset="0"/>
              <a:buChar char="•"/>
            </a:pPr>
            <a:r>
              <a:rPr lang="en-US" altLang="ja-JP" sz="2400" b="0" dirty="0" smtClean="0">
                <a:latin typeface="+mj-lt"/>
              </a:rPr>
              <a:t>     What happens when that one approach 	becomes less effective?</a:t>
            </a:r>
          </a:p>
          <a:p>
            <a:pPr eaLnBrk="0" hangingPunct="0"/>
            <a:r>
              <a:rPr lang="en-US" altLang="ja-JP" sz="2400" b="0" dirty="0" smtClean="0">
                <a:latin typeface="+mj-lt"/>
              </a:rPr>
              <a:t>     </a:t>
            </a:r>
          </a:p>
          <a:p>
            <a:pPr eaLnBrk="0" hangingPunct="0"/>
            <a:r>
              <a:rPr lang="en-US" altLang="ja-JP" sz="2400" dirty="0">
                <a:latin typeface="+mj-lt"/>
              </a:rPr>
              <a:t> </a:t>
            </a:r>
            <a:r>
              <a:rPr lang="en-US" altLang="ja-JP" sz="2400" dirty="0" smtClean="0">
                <a:latin typeface="+mj-lt"/>
              </a:rPr>
              <a:t>       </a:t>
            </a:r>
            <a:r>
              <a:rPr lang="en-US" altLang="ja-JP" sz="2400" b="0" dirty="0" smtClean="0">
                <a:latin typeface="+mj-lt"/>
              </a:rPr>
              <a:t>Your business stream diminishes and 	you begin to lose market share.</a:t>
            </a:r>
          </a:p>
        </p:txBody>
      </p:sp>
      <p:sp>
        <p:nvSpPr>
          <p:cNvPr id="8" name="Rectangle 7"/>
          <p:cNvSpPr/>
          <p:nvPr/>
        </p:nvSpPr>
        <p:spPr>
          <a:xfrm>
            <a:off x="838200" y="2057400"/>
            <a:ext cx="7162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715549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endParaRPr lang="en-US" dirty="0"/>
          </a:p>
        </p:txBody>
      </p:sp>
      <p:sp>
        <p:nvSpPr>
          <p:cNvPr id="14" name="Slide Number Placeholder 13"/>
          <p:cNvSpPr>
            <a:spLocks noGrp="1"/>
          </p:cNvSpPr>
          <p:nvPr>
            <p:ph type="sldNum" sz="quarter" idx="12"/>
          </p:nvPr>
        </p:nvSpPr>
        <p:spPr>
          <a:xfrm>
            <a:off x="8382000" y="6407944"/>
            <a:ext cx="631032" cy="365125"/>
          </a:xfrm>
        </p:spPr>
        <p:txBody>
          <a:bodyPr/>
          <a:lstStyle/>
          <a:p>
            <a:fld id="{F5700099-8689-43B0-83E0-29B3758FD75D}" type="slidenum">
              <a:rPr lang="en-US" smtClean="0"/>
              <a:pPr/>
              <a:t>74</a:t>
            </a:fld>
            <a:endParaRPr lang="en-US" dirty="0"/>
          </a:p>
        </p:txBody>
      </p:sp>
      <p:sp>
        <p:nvSpPr>
          <p:cNvPr id="2" name="Title 1"/>
          <p:cNvSpPr>
            <a:spLocks noGrp="1"/>
          </p:cNvSpPr>
          <p:nvPr>
            <p:ph type="title"/>
          </p:nvPr>
        </p:nvSpPr>
        <p:spPr>
          <a:xfrm>
            <a:off x="457200" y="228600"/>
            <a:ext cx="8229600" cy="1143000"/>
          </a:xfrm>
        </p:spPr>
        <p:txBody>
          <a:bodyPr>
            <a:normAutofit fontScale="90000"/>
          </a:bodyPr>
          <a:lstStyle/>
          <a:p>
            <a:pPr lvl="0" algn="ctr"/>
            <a:r>
              <a:rPr lang="en-US" altLang="ja-JP" sz="5400" dirty="0" smtClean="0">
                <a:solidFill>
                  <a:schemeClr val="tx1"/>
                </a:solidFill>
                <a:ea typeface="ＭＳ Ｐゴシック" pitchFamily="50" charset="-128"/>
              </a:rPr>
              <a:t/>
            </a:r>
            <a:br>
              <a:rPr lang="en-US" altLang="ja-JP" sz="5400" dirty="0" smtClean="0">
                <a:solidFill>
                  <a:schemeClr val="tx1"/>
                </a:solidFill>
                <a:ea typeface="ＭＳ Ｐゴシック" pitchFamily="50" charset="-128"/>
              </a:rPr>
            </a:br>
            <a:r>
              <a:rPr lang="en-US" altLang="ja-JP" sz="4000" u="sng" dirty="0" smtClean="0">
                <a:solidFill>
                  <a:schemeClr val="tx1"/>
                </a:solidFill>
                <a:ea typeface="ＭＳ Ｐゴシック" pitchFamily="50" charset="-128"/>
              </a:rPr>
              <a:t>3 Ways to Exponentially </a:t>
            </a:r>
            <a:br>
              <a:rPr lang="en-US" altLang="ja-JP" sz="4000" u="sng" dirty="0" smtClean="0">
                <a:solidFill>
                  <a:schemeClr val="tx1"/>
                </a:solidFill>
                <a:ea typeface="ＭＳ Ｐゴシック" pitchFamily="50" charset="-128"/>
              </a:rPr>
            </a:br>
            <a:r>
              <a:rPr lang="en-US" altLang="ja-JP" sz="4000" u="sng" dirty="0" smtClean="0">
                <a:solidFill>
                  <a:schemeClr val="tx1"/>
                </a:solidFill>
                <a:ea typeface="ＭＳ Ｐゴシック" pitchFamily="50" charset="-128"/>
              </a:rPr>
              <a:t>Grow Your Business</a:t>
            </a:r>
            <a:endParaRPr lang="en-US" dirty="0"/>
          </a:p>
        </p:txBody>
      </p:sp>
      <p:sp>
        <p:nvSpPr>
          <p:cNvPr id="4" name="Rectangle 2"/>
          <p:cNvSpPr>
            <a:spLocks noChangeArrowheads="1"/>
          </p:cNvSpPr>
          <p:nvPr/>
        </p:nvSpPr>
        <p:spPr bwMode="auto">
          <a:xfrm>
            <a:off x="1752600" y="2165350"/>
            <a:ext cx="609600" cy="286385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5" name="Text Box 3"/>
          <p:cNvSpPr txBox="1">
            <a:spLocks noChangeArrowheads="1"/>
          </p:cNvSpPr>
          <p:nvPr/>
        </p:nvSpPr>
        <p:spPr bwMode="auto">
          <a:xfrm rot="5400000">
            <a:off x="756444" y="3312319"/>
            <a:ext cx="2598738" cy="457200"/>
          </a:xfrm>
          <a:prstGeom prst="rect">
            <a:avLst/>
          </a:prstGeom>
          <a:noFill/>
          <a:ln w="9525">
            <a:noFill/>
            <a:miter lim="800000"/>
            <a:headEnd/>
            <a:tailEnd/>
          </a:ln>
        </p:spPr>
        <p:txBody>
          <a:bodyPr>
            <a:spAutoFit/>
          </a:bodyPr>
          <a:lstStyle/>
          <a:p>
            <a:pPr eaLnBrk="0" hangingPunct="0">
              <a:spcBef>
                <a:spcPct val="50000"/>
              </a:spcBef>
            </a:pPr>
            <a:r>
              <a:rPr lang="en-US" altLang="ja-JP" sz="2400" b="0" dirty="0" smtClean="0">
                <a:latin typeface="Times New Roman" pitchFamily="18" charset="0"/>
              </a:rPr>
              <a:t>      Joint </a:t>
            </a:r>
            <a:r>
              <a:rPr lang="en-US" altLang="ja-JP" sz="2400" b="0" dirty="0">
                <a:latin typeface="Times New Roman" pitchFamily="18" charset="0"/>
              </a:rPr>
              <a:t>Ventures</a:t>
            </a:r>
          </a:p>
        </p:txBody>
      </p:sp>
      <p:sp>
        <p:nvSpPr>
          <p:cNvPr id="7" name="Rectangle 5"/>
          <p:cNvSpPr txBox="1">
            <a:spLocks noChangeArrowheads="1"/>
          </p:cNvSpPr>
          <p:nvPr/>
        </p:nvSpPr>
        <p:spPr>
          <a:xfrm>
            <a:off x="1357313" y="274638"/>
            <a:ext cx="639921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2400" b="0" i="0" u="none" strike="noStrike" kern="1200" cap="none" spc="0" normalizeH="0" baseline="0" noProof="0" dirty="0" smtClean="0">
              <a:ln>
                <a:noFill/>
              </a:ln>
              <a:solidFill>
                <a:schemeClr val="tx1"/>
              </a:solidFill>
              <a:effectLst/>
              <a:uLnTx/>
              <a:uFillTx/>
              <a:latin typeface="+mj-lt"/>
              <a:ea typeface="ＭＳ Ｐゴシック" pitchFamily="50" charset="-128"/>
              <a:cs typeface="+mj-cs"/>
            </a:endParaRPr>
          </a:p>
        </p:txBody>
      </p:sp>
      <p:sp>
        <p:nvSpPr>
          <p:cNvPr id="8" name="Rectangle 6"/>
          <p:cNvSpPr>
            <a:spLocks noChangeArrowheads="1"/>
          </p:cNvSpPr>
          <p:nvPr/>
        </p:nvSpPr>
        <p:spPr bwMode="auto">
          <a:xfrm>
            <a:off x="990600" y="1905000"/>
            <a:ext cx="7772400" cy="685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9" name="Text Box 7"/>
          <p:cNvSpPr txBox="1">
            <a:spLocks noChangeArrowheads="1"/>
          </p:cNvSpPr>
          <p:nvPr/>
        </p:nvSpPr>
        <p:spPr bwMode="auto">
          <a:xfrm>
            <a:off x="685800" y="1905000"/>
            <a:ext cx="7467600" cy="523220"/>
          </a:xfrm>
          <a:prstGeom prst="rect">
            <a:avLst/>
          </a:prstGeom>
          <a:noFill/>
          <a:ln w="9525">
            <a:noFill/>
            <a:miter lim="800000"/>
            <a:headEnd/>
            <a:tailEnd/>
          </a:ln>
        </p:spPr>
        <p:txBody>
          <a:bodyPr>
            <a:spAutoFit/>
          </a:bodyPr>
          <a:lstStyle/>
          <a:p>
            <a:pPr algn="ctr" eaLnBrk="0" hangingPunct="0">
              <a:spcBef>
                <a:spcPct val="50000"/>
              </a:spcBef>
            </a:pPr>
            <a:r>
              <a:rPr lang="en-US" altLang="ja-JP" sz="2800" b="0" dirty="0" smtClean="0">
                <a:latin typeface="Times New Roman" pitchFamily="18" charset="0"/>
              </a:rPr>
              <a:t>Revenue</a:t>
            </a:r>
            <a:endParaRPr lang="en-US" altLang="ja-JP" sz="1600" b="0" dirty="0">
              <a:latin typeface="Times New Roman" pitchFamily="18" charset="0"/>
            </a:endParaRPr>
          </a:p>
        </p:txBody>
      </p:sp>
      <p:sp>
        <p:nvSpPr>
          <p:cNvPr id="10" name="Rectangle 8"/>
          <p:cNvSpPr>
            <a:spLocks noChangeArrowheads="1"/>
          </p:cNvSpPr>
          <p:nvPr/>
        </p:nvSpPr>
        <p:spPr bwMode="auto">
          <a:xfrm>
            <a:off x="990600" y="2590800"/>
            <a:ext cx="533400" cy="2481263"/>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11" name="Text Box 9"/>
          <p:cNvSpPr txBox="1">
            <a:spLocks noChangeArrowheads="1"/>
          </p:cNvSpPr>
          <p:nvPr/>
        </p:nvSpPr>
        <p:spPr bwMode="auto">
          <a:xfrm rot="5372411">
            <a:off x="244456" y="3410462"/>
            <a:ext cx="2097645" cy="457200"/>
          </a:xfrm>
          <a:prstGeom prst="rect">
            <a:avLst/>
          </a:prstGeom>
          <a:noFill/>
          <a:ln w="9525">
            <a:noFill/>
            <a:miter lim="800000"/>
            <a:headEnd/>
            <a:tailEnd/>
          </a:ln>
        </p:spPr>
        <p:txBody>
          <a:bodyPr wrap="square">
            <a:spAutoFit/>
          </a:bodyPr>
          <a:lstStyle/>
          <a:p>
            <a:pPr eaLnBrk="0" hangingPunct="0">
              <a:spcBef>
                <a:spcPct val="50000"/>
              </a:spcBef>
            </a:pPr>
            <a:r>
              <a:rPr lang="en-US" altLang="ja-JP" sz="2400" b="0" dirty="0" smtClean="0">
                <a:latin typeface="Times New Roman" pitchFamily="18" charset="0"/>
              </a:rPr>
              <a:t>   Direct </a:t>
            </a:r>
            <a:r>
              <a:rPr lang="en-US" altLang="ja-JP" sz="2400" b="0" dirty="0">
                <a:latin typeface="Times New Roman" pitchFamily="18" charset="0"/>
              </a:rPr>
              <a:t>Sales</a:t>
            </a:r>
          </a:p>
        </p:txBody>
      </p:sp>
      <p:sp>
        <p:nvSpPr>
          <p:cNvPr id="12" name="Text Box 10"/>
          <p:cNvSpPr txBox="1">
            <a:spLocks noChangeArrowheads="1"/>
          </p:cNvSpPr>
          <p:nvPr/>
        </p:nvSpPr>
        <p:spPr bwMode="auto">
          <a:xfrm>
            <a:off x="533400" y="5562600"/>
            <a:ext cx="8001000" cy="1200329"/>
          </a:xfrm>
          <a:prstGeom prst="rect">
            <a:avLst/>
          </a:prstGeom>
          <a:noFill/>
          <a:ln w="9525">
            <a:noFill/>
            <a:miter lim="800000"/>
            <a:headEnd/>
            <a:tailEnd/>
          </a:ln>
        </p:spPr>
        <p:txBody>
          <a:bodyPr wrap="square">
            <a:spAutoFit/>
          </a:bodyPr>
          <a:lstStyle/>
          <a:p>
            <a:pPr algn="ctr" eaLnBrk="0" hangingPunct="0"/>
            <a:r>
              <a:rPr lang="en-US" altLang="ja-JP" sz="2400" b="0" dirty="0">
                <a:latin typeface="Times"/>
              </a:rPr>
              <a:t>What would happen to the stability of your business as you begin the process of formalizing your marketing profit centers?</a:t>
            </a:r>
            <a:endParaRPr lang="en-US" altLang="ja-JP" sz="2400" b="0" dirty="0">
              <a:latin typeface="Times New Roman" pitchFamily="18" charset="0"/>
            </a:endParaRPr>
          </a:p>
        </p:txBody>
      </p:sp>
      <p:sp>
        <p:nvSpPr>
          <p:cNvPr id="13" name="Text Box 11"/>
          <p:cNvSpPr txBox="1">
            <a:spLocks noChangeArrowheads="1"/>
          </p:cNvSpPr>
          <p:nvPr/>
        </p:nvSpPr>
        <p:spPr bwMode="auto">
          <a:xfrm>
            <a:off x="3124200" y="2667000"/>
            <a:ext cx="5257800" cy="3323987"/>
          </a:xfrm>
          <a:prstGeom prst="rect">
            <a:avLst/>
          </a:prstGeom>
          <a:noFill/>
          <a:ln w="9525">
            <a:noFill/>
            <a:miter lim="800000"/>
            <a:headEnd/>
            <a:tailEnd/>
          </a:ln>
        </p:spPr>
        <p:txBody>
          <a:bodyPr wrap="square">
            <a:spAutoFit/>
          </a:bodyPr>
          <a:lstStyle/>
          <a:p>
            <a:pPr eaLnBrk="0" hangingPunct="0">
              <a:spcBef>
                <a:spcPct val="50000"/>
              </a:spcBef>
            </a:pPr>
            <a:r>
              <a:rPr lang="en-US" altLang="ja-JP" sz="2400" b="0" dirty="0">
                <a:latin typeface="Times"/>
              </a:rPr>
              <a:t>All it takes is</a:t>
            </a:r>
          </a:p>
          <a:p>
            <a:pPr eaLnBrk="0" hangingPunct="0">
              <a:spcBef>
                <a:spcPct val="50000"/>
              </a:spcBef>
            </a:pPr>
            <a:r>
              <a:rPr lang="en-US" altLang="ja-JP" sz="2800" b="0" dirty="0">
                <a:latin typeface="Times"/>
              </a:rPr>
              <a:t>	          ONE</a:t>
            </a:r>
            <a:endParaRPr lang="en-US" altLang="ja-JP" sz="2400" b="0" dirty="0">
              <a:latin typeface="Times"/>
            </a:endParaRPr>
          </a:p>
          <a:p>
            <a:pPr eaLnBrk="0" hangingPunct="0">
              <a:spcBef>
                <a:spcPct val="50000"/>
              </a:spcBef>
            </a:pPr>
            <a:r>
              <a:rPr lang="en-US" altLang="ja-JP" sz="2800" b="0" dirty="0">
                <a:latin typeface="Times"/>
              </a:rPr>
              <a:t>		         BIG</a:t>
            </a:r>
            <a:endParaRPr lang="en-US" altLang="ja-JP" sz="2400" b="0" dirty="0">
              <a:latin typeface="Times"/>
            </a:endParaRPr>
          </a:p>
          <a:p>
            <a:pPr eaLnBrk="0" hangingPunct="0">
              <a:spcBef>
                <a:spcPct val="50000"/>
              </a:spcBef>
            </a:pPr>
            <a:r>
              <a:rPr lang="en-US" altLang="ja-JP" sz="2800" b="0" dirty="0">
                <a:latin typeface="Times"/>
              </a:rPr>
              <a:t>                                           </a:t>
            </a:r>
            <a:r>
              <a:rPr lang="en-US" altLang="ja-JP" sz="2800" b="0" dirty="0" smtClean="0">
                <a:latin typeface="Times"/>
              </a:rPr>
              <a:t>IDEA</a:t>
            </a:r>
            <a:endParaRPr lang="en-US" altLang="ja-JP" sz="2400" dirty="0">
              <a:latin typeface="Times"/>
            </a:endParaRPr>
          </a:p>
          <a:p>
            <a:pPr eaLnBrk="0" hangingPunct="0">
              <a:spcBef>
                <a:spcPct val="50000"/>
              </a:spcBef>
            </a:pPr>
            <a:r>
              <a:rPr lang="en-US" altLang="ja-JP" sz="2400" b="0" dirty="0" smtClean="0">
                <a:latin typeface="Times"/>
              </a:rPr>
              <a:t>Which </a:t>
            </a:r>
            <a:r>
              <a:rPr lang="en-US" altLang="ja-JP" sz="2400" b="0" dirty="0">
                <a:latin typeface="Times"/>
              </a:rPr>
              <a:t>one will you pick for this?!</a:t>
            </a:r>
            <a:endParaRPr lang="en-US" altLang="ja-JP" b="0" dirty="0">
              <a:latin typeface="Times New Roman" pitchFamily="18" charset="0"/>
            </a:endParaRPr>
          </a:p>
          <a:p>
            <a:pPr eaLnBrk="0" hangingPunct="0">
              <a:spcBef>
                <a:spcPct val="50000"/>
              </a:spcBef>
            </a:pPr>
            <a:endParaRPr lang="en-US" altLang="ja-JP" sz="1600" b="0" dirty="0">
              <a:latin typeface="Times New Roman" pitchFamily="18" charset="0"/>
            </a:endParaRPr>
          </a:p>
        </p:txBody>
      </p:sp>
    </p:spTree>
    <p:extLst>
      <p:ext uri="{BB962C8B-B14F-4D97-AF65-F5344CB8AC3E}">
        <p14:creationId xmlns:p14="http://schemas.microsoft.com/office/powerpoint/2010/main" xmlns="" val="6364957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1">
              <a:lnSpc>
                <a:spcPct val="150000"/>
              </a:lnSpc>
            </a:pPr>
            <a:r>
              <a:rPr lang="en-US" sz="3600" dirty="0" smtClean="0"/>
              <a:t>A constant rate of growth applied to a continuously growing base over a period of time.</a:t>
            </a:r>
          </a:p>
          <a:p>
            <a:endParaRPr lang="en-US" dirty="0"/>
          </a:p>
        </p:txBody>
      </p:sp>
      <p:sp>
        <p:nvSpPr>
          <p:cNvPr id="3" name="Title 2"/>
          <p:cNvSpPr>
            <a:spLocks noGrp="1"/>
          </p:cNvSpPr>
          <p:nvPr>
            <p:ph type="title"/>
          </p:nvPr>
        </p:nvSpPr>
        <p:spPr/>
        <p:txBody>
          <a:bodyPr>
            <a:normAutofit/>
          </a:bodyPr>
          <a:lstStyle/>
          <a:p>
            <a:pPr lvl="0" algn="ctr"/>
            <a:r>
              <a:rPr lang="en-US" sz="4800" u="sng" dirty="0" smtClean="0"/>
              <a:t>Exponential Growth </a:t>
            </a:r>
            <a:endParaRPr lang="en-US" sz="4400" u="sng" dirty="0"/>
          </a:p>
        </p:txBody>
      </p:sp>
      <p:sp>
        <p:nvSpPr>
          <p:cNvPr id="4" name="Slide Number Placeholder 3"/>
          <p:cNvSpPr>
            <a:spLocks noGrp="1"/>
          </p:cNvSpPr>
          <p:nvPr>
            <p:ph type="sldNum" sz="quarter" idx="12"/>
          </p:nvPr>
        </p:nvSpPr>
        <p:spPr>
          <a:xfrm>
            <a:off x="8534400" y="6407944"/>
            <a:ext cx="478632" cy="365125"/>
          </a:xfrm>
        </p:spPr>
        <p:txBody>
          <a:bodyPr/>
          <a:lstStyle/>
          <a:p>
            <a:fld id="{22355311-62E5-4A26-BBA8-8BE5EC55C6ED}" type="slidenum">
              <a:rPr lang="en-US" smtClean="0"/>
              <a:pPr/>
              <a:t>75</a:t>
            </a:fld>
            <a:endParaRPr lang="en-US" dirty="0"/>
          </a:p>
        </p:txBody>
      </p:sp>
      <p:pic>
        <p:nvPicPr>
          <p:cNvPr id="5" name="Content Placeholder 4" descr="Abraham_logo_05.jpg"/>
          <p:cNvPicPr>
            <a:picLocks noChangeAspect="1"/>
          </p:cNvPicPr>
          <p:nvPr/>
        </p:nvPicPr>
        <p:blipFill>
          <a:blip r:embed="rId3"/>
          <a:stretch>
            <a:fillRect/>
          </a:stretch>
        </p:blipFill>
        <p:spPr>
          <a:xfrm>
            <a:off x="7772400" y="5486400"/>
            <a:ext cx="1044477" cy="1103376"/>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lnSpc>
                <a:spcPct val="150000"/>
              </a:lnSpc>
            </a:pPr>
            <a:r>
              <a:rPr lang="en-US" sz="3600" dirty="0" smtClean="0"/>
              <a:t>“The greatest shortcoming of the human race is our inability to understand the </a:t>
            </a:r>
            <a:r>
              <a:rPr lang="en-US" sz="3600" i="1" dirty="0" smtClean="0"/>
              <a:t>exponential function</a:t>
            </a:r>
            <a:r>
              <a:rPr lang="en-US" sz="3600" dirty="0" smtClean="0"/>
              <a:t>.” </a:t>
            </a:r>
          </a:p>
          <a:p>
            <a:pPr algn="ctr">
              <a:lnSpc>
                <a:spcPct val="150000"/>
              </a:lnSpc>
              <a:buNone/>
            </a:pPr>
            <a:r>
              <a:rPr lang="en-US" sz="3600" dirty="0" smtClean="0"/>
              <a:t>-Albert A. Bartlett</a:t>
            </a:r>
          </a:p>
          <a:p>
            <a:endParaRPr lang="en-US" dirty="0"/>
          </a:p>
        </p:txBody>
      </p:sp>
      <p:sp>
        <p:nvSpPr>
          <p:cNvPr id="3" name="Slide Number Placeholder 2"/>
          <p:cNvSpPr>
            <a:spLocks noGrp="1"/>
          </p:cNvSpPr>
          <p:nvPr>
            <p:ph type="sldNum" sz="quarter" idx="12"/>
          </p:nvPr>
        </p:nvSpPr>
        <p:spPr>
          <a:xfrm>
            <a:off x="8458200" y="6407944"/>
            <a:ext cx="554832" cy="365125"/>
          </a:xfrm>
        </p:spPr>
        <p:txBody>
          <a:bodyPr/>
          <a:lstStyle/>
          <a:p>
            <a:fld id="{22355311-62E5-4A26-BBA8-8BE5EC55C6ED}" type="slidenum">
              <a:rPr lang="en-US" smtClean="0"/>
              <a:pPr/>
              <a:t>76</a:t>
            </a:fld>
            <a:endParaRPr lang="en-US" dirty="0"/>
          </a:p>
        </p:txBody>
      </p:sp>
      <p:sp>
        <p:nvSpPr>
          <p:cNvPr id="4" name="Title 3"/>
          <p:cNvSpPr>
            <a:spLocks noGrp="1"/>
          </p:cNvSpPr>
          <p:nvPr>
            <p:ph type="title"/>
          </p:nvPr>
        </p:nvSpPr>
        <p:spPr/>
        <p:txBody>
          <a:bodyPr/>
          <a:lstStyle/>
          <a:p>
            <a:pPr algn="ctr"/>
            <a:r>
              <a:rPr lang="en-US" sz="4000" u="sng" dirty="0" smtClean="0"/>
              <a:t>Exponential Growth</a:t>
            </a:r>
            <a:endParaRPr lang="en-US" dirty="0"/>
          </a:p>
        </p:txBody>
      </p:sp>
    </p:spTree>
    <p:extLst>
      <p:ext uri="{BB962C8B-B14F-4D97-AF65-F5344CB8AC3E}">
        <p14:creationId xmlns:p14="http://schemas.microsoft.com/office/powerpoint/2010/main" xmlns="" val="1536197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974725" y="6629400"/>
            <a:ext cx="7178675" cy="214313"/>
          </a:xfrm>
          <a:prstGeom prst="rect">
            <a:avLst/>
          </a:prstGeom>
          <a:noFill/>
          <a:ln w="9525">
            <a:noFill/>
            <a:miter lim="800000"/>
            <a:headEnd/>
            <a:tailEnd/>
          </a:ln>
        </p:spPr>
        <p:txBody>
          <a:bodyPr>
            <a:spAutoFit/>
          </a:bodyPr>
          <a:lstStyle/>
          <a:p>
            <a:pPr algn="ctr" eaLnBrk="0" hangingPunct="0"/>
            <a:r>
              <a:rPr lang="en-US" altLang="ja-JP" sz="800" dirty="0">
                <a:latin typeface="Times New Roman" pitchFamily="18" charset="0"/>
              </a:rPr>
              <a:t>Abraham Publishing Group, Inc. | </a:t>
            </a:r>
            <a:r>
              <a:rPr lang="en-US" altLang="ja-JP" sz="800" b="0" dirty="0">
                <a:latin typeface="Times New Roman" pitchFamily="18" charset="0"/>
              </a:rPr>
              <a:t>27520 Hawthorne Blvd., Suite 263 | Rolling Hills Estates, CA  90274 | (310) 265-1840 Fax: (310) 541-3192 | apgi@abraham.com</a:t>
            </a:r>
          </a:p>
        </p:txBody>
      </p:sp>
      <p:sp>
        <p:nvSpPr>
          <p:cNvPr id="59395" name="Rectangle 3"/>
          <p:cNvSpPr>
            <a:spLocks noGrp="1" noChangeArrowheads="1"/>
          </p:cNvSpPr>
          <p:nvPr>
            <p:ph type="title" idx="4294967295"/>
          </p:nvPr>
        </p:nvSpPr>
        <p:spPr>
          <a:xfrm>
            <a:off x="2392363" y="274638"/>
            <a:ext cx="6399212" cy="1143000"/>
          </a:xfrm>
        </p:spPr>
        <p:txBody>
          <a:bodyPr/>
          <a:lstStyle/>
          <a:p>
            <a:pPr algn="l"/>
            <a:r>
              <a:rPr lang="en-US" altLang="ja-JP" sz="2400" dirty="0" smtClean="0">
                <a:solidFill>
                  <a:schemeClr val="tx1"/>
                </a:solidFill>
                <a:ea typeface="ＭＳ Ｐゴシック" pitchFamily="50" charset="-128"/>
              </a:rPr>
              <a:t>3 Ways to Exponentially Grow Your Business</a:t>
            </a:r>
          </a:p>
        </p:txBody>
      </p:sp>
      <p:sp>
        <p:nvSpPr>
          <p:cNvPr id="2459652" name="Rectangle 4"/>
          <p:cNvSpPr>
            <a:spLocks noChangeArrowheads="1"/>
          </p:cNvSpPr>
          <p:nvPr/>
        </p:nvSpPr>
        <p:spPr bwMode="auto">
          <a:xfrm>
            <a:off x="609600" y="1566863"/>
            <a:ext cx="7772400" cy="685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59397" name="Text Box 5"/>
          <p:cNvSpPr txBox="1">
            <a:spLocks noChangeArrowheads="1"/>
          </p:cNvSpPr>
          <p:nvPr/>
        </p:nvSpPr>
        <p:spPr bwMode="auto">
          <a:xfrm>
            <a:off x="762000" y="1566863"/>
            <a:ext cx="7467600" cy="701675"/>
          </a:xfrm>
          <a:prstGeom prst="rect">
            <a:avLst/>
          </a:prstGeom>
          <a:noFill/>
          <a:ln w="9525">
            <a:noFill/>
            <a:miter lim="800000"/>
            <a:headEnd/>
            <a:tailEnd/>
          </a:ln>
        </p:spPr>
        <p:txBody>
          <a:bodyPr>
            <a:spAutoFit/>
          </a:bodyPr>
          <a:lstStyle/>
          <a:p>
            <a:pPr algn="ctr" eaLnBrk="0" hangingPunct="0">
              <a:spcBef>
                <a:spcPct val="50000"/>
              </a:spcBef>
            </a:pPr>
            <a:r>
              <a:rPr lang="en-US" altLang="ja-JP" sz="4000" b="0" dirty="0">
                <a:latin typeface="Times New Roman" pitchFamily="18" charset="0"/>
              </a:rPr>
              <a:t>Revenue</a:t>
            </a:r>
            <a:endParaRPr lang="en-US" altLang="ja-JP" sz="2400" b="0" dirty="0">
              <a:latin typeface="Times New Roman" pitchFamily="18" charset="0"/>
            </a:endParaRPr>
          </a:p>
        </p:txBody>
      </p:sp>
      <p:sp>
        <p:nvSpPr>
          <p:cNvPr id="2459654" name="Rectangle 6"/>
          <p:cNvSpPr>
            <a:spLocks noChangeArrowheads="1"/>
          </p:cNvSpPr>
          <p:nvPr/>
        </p:nvSpPr>
        <p:spPr bwMode="auto">
          <a:xfrm>
            <a:off x="990600" y="2252663"/>
            <a:ext cx="533400" cy="27432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59399" name="Text Box 7"/>
          <p:cNvSpPr txBox="1">
            <a:spLocks noChangeArrowheads="1"/>
          </p:cNvSpPr>
          <p:nvPr/>
        </p:nvSpPr>
        <p:spPr bwMode="auto">
          <a:xfrm rot="5372411">
            <a:off x="111918" y="3278982"/>
            <a:ext cx="2360613" cy="457200"/>
          </a:xfrm>
          <a:prstGeom prst="rect">
            <a:avLst/>
          </a:prstGeom>
          <a:noFill/>
          <a:ln w="9525">
            <a:noFill/>
            <a:miter lim="800000"/>
            <a:headEnd/>
            <a:tailEnd/>
          </a:ln>
        </p:spPr>
        <p:txBody>
          <a:bodyPr>
            <a:spAutoFit/>
          </a:bodyPr>
          <a:lstStyle/>
          <a:p>
            <a:pPr eaLnBrk="0" hangingPunct="0">
              <a:spcBef>
                <a:spcPct val="50000"/>
              </a:spcBef>
            </a:pPr>
            <a:r>
              <a:rPr lang="en-US" altLang="ja-JP" sz="2400" b="0" dirty="0">
                <a:latin typeface="Times New Roman" pitchFamily="18" charset="0"/>
              </a:rPr>
              <a:t>Direct Sales</a:t>
            </a:r>
          </a:p>
        </p:txBody>
      </p:sp>
      <p:sp>
        <p:nvSpPr>
          <p:cNvPr id="59400" name="Text Box 8"/>
          <p:cNvSpPr txBox="1">
            <a:spLocks noChangeArrowheads="1"/>
          </p:cNvSpPr>
          <p:nvPr/>
        </p:nvSpPr>
        <p:spPr bwMode="auto">
          <a:xfrm>
            <a:off x="1752600" y="4267200"/>
            <a:ext cx="6400800" cy="1552575"/>
          </a:xfrm>
          <a:prstGeom prst="rect">
            <a:avLst/>
          </a:prstGeom>
          <a:noFill/>
          <a:ln w="9525">
            <a:noFill/>
            <a:miter lim="800000"/>
            <a:headEnd/>
            <a:tailEnd/>
          </a:ln>
        </p:spPr>
        <p:txBody>
          <a:bodyPr>
            <a:spAutoFit/>
          </a:bodyPr>
          <a:lstStyle/>
          <a:p>
            <a:pPr algn="ctr" eaLnBrk="0" hangingPunct="0"/>
            <a:r>
              <a:rPr lang="en-US" altLang="ja-JP" sz="2400" b="0" dirty="0">
                <a:latin typeface="Times"/>
              </a:rPr>
              <a:t>What happens when that one </a:t>
            </a:r>
          </a:p>
          <a:p>
            <a:pPr algn="ctr" eaLnBrk="0" hangingPunct="0"/>
            <a:r>
              <a:rPr lang="en-US" altLang="ja-JP" sz="2400" b="0" dirty="0">
                <a:latin typeface="Times"/>
              </a:rPr>
              <a:t>approach becomes less effective?</a:t>
            </a:r>
          </a:p>
          <a:p>
            <a:pPr algn="ctr" eaLnBrk="0" hangingPunct="0"/>
            <a:r>
              <a:rPr lang="en-US" altLang="ja-JP" sz="2400" b="0" dirty="0">
                <a:latin typeface="Times"/>
              </a:rPr>
              <a:t>Your business stream diminishes and </a:t>
            </a:r>
          </a:p>
          <a:p>
            <a:pPr algn="ctr" eaLnBrk="0" hangingPunct="0"/>
            <a:r>
              <a:rPr lang="en-US" altLang="ja-JP" sz="2400" b="0" dirty="0">
                <a:latin typeface="Times"/>
              </a:rPr>
              <a:t>you begin to lose market share.</a:t>
            </a:r>
            <a:endParaRPr lang="en-US" altLang="ja-JP" sz="2400" b="0" dirty="0">
              <a:latin typeface="Times New Roman" pitchFamily="18" charset="0"/>
            </a:endParaRPr>
          </a:p>
        </p:txBody>
      </p:sp>
      <p:sp>
        <p:nvSpPr>
          <p:cNvPr id="9" name="Slide Number Placeholder 8"/>
          <p:cNvSpPr>
            <a:spLocks noGrp="1"/>
          </p:cNvSpPr>
          <p:nvPr>
            <p:ph type="sldNum" sz="quarter" idx="12"/>
          </p:nvPr>
        </p:nvSpPr>
        <p:spPr>
          <a:xfrm>
            <a:off x="8305800" y="6407944"/>
            <a:ext cx="707232" cy="450056"/>
          </a:xfrm>
        </p:spPr>
        <p:txBody>
          <a:bodyPr/>
          <a:lstStyle/>
          <a:p>
            <a:fld id="{ED60BFF6-219F-4C3B-BE33-F43E60C9F3AF}" type="slidenum">
              <a:rPr lang="ja-JP" altLang="en-AU" smtClean="0"/>
              <a:pPr/>
              <a:t>77</a:t>
            </a:fld>
            <a:endParaRPr lang="en-AU" altLang="ja-JP" dirty="0"/>
          </a:p>
        </p:txBody>
      </p:sp>
      <p:pic>
        <p:nvPicPr>
          <p:cNvPr id="10"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401782466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3746" name="Rectangle 2"/>
          <p:cNvSpPr>
            <a:spLocks noChangeArrowheads="1"/>
          </p:cNvSpPr>
          <p:nvPr/>
        </p:nvSpPr>
        <p:spPr bwMode="auto">
          <a:xfrm>
            <a:off x="1752600" y="2165350"/>
            <a:ext cx="609600" cy="28194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61443" name="Text Box 3"/>
          <p:cNvSpPr txBox="1">
            <a:spLocks noChangeArrowheads="1"/>
          </p:cNvSpPr>
          <p:nvPr/>
        </p:nvSpPr>
        <p:spPr bwMode="auto">
          <a:xfrm rot="5400000">
            <a:off x="756444" y="3312319"/>
            <a:ext cx="2598738" cy="457200"/>
          </a:xfrm>
          <a:prstGeom prst="rect">
            <a:avLst/>
          </a:prstGeom>
          <a:noFill/>
          <a:ln w="9525">
            <a:noFill/>
            <a:miter lim="800000"/>
            <a:headEnd/>
            <a:tailEnd/>
          </a:ln>
        </p:spPr>
        <p:txBody>
          <a:bodyPr>
            <a:spAutoFit/>
          </a:bodyPr>
          <a:lstStyle/>
          <a:p>
            <a:pPr eaLnBrk="0" hangingPunct="0">
              <a:spcBef>
                <a:spcPct val="50000"/>
              </a:spcBef>
            </a:pPr>
            <a:r>
              <a:rPr lang="en-US" altLang="ja-JP" sz="2400" b="0" dirty="0">
                <a:latin typeface="Times New Roman" pitchFamily="18" charset="0"/>
              </a:rPr>
              <a:t>Joint Ventures</a:t>
            </a:r>
          </a:p>
        </p:txBody>
      </p:sp>
      <p:sp>
        <p:nvSpPr>
          <p:cNvPr id="61444" name="Text Box 4"/>
          <p:cNvSpPr txBox="1">
            <a:spLocks noChangeArrowheads="1"/>
          </p:cNvSpPr>
          <p:nvPr/>
        </p:nvSpPr>
        <p:spPr bwMode="auto">
          <a:xfrm>
            <a:off x="974725" y="6629400"/>
            <a:ext cx="7178675" cy="214313"/>
          </a:xfrm>
          <a:prstGeom prst="rect">
            <a:avLst/>
          </a:prstGeom>
          <a:noFill/>
          <a:ln w="9525">
            <a:noFill/>
            <a:miter lim="800000"/>
            <a:headEnd/>
            <a:tailEnd/>
          </a:ln>
        </p:spPr>
        <p:txBody>
          <a:bodyPr>
            <a:spAutoFit/>
          </a:bodyPr>
          <a:lstStyle/>
          <a:p>
            <a:pPr algn="ctr" eaLnBrk="0" hangingPunct="0"/>
            <a:r>
              <a:rPr lang="en-US" altLang="ja-JP" sz="800" dirty="0">
                <a:latin typeface="Times New Roman" pitchFamily="18" charset="0"/>
              </a:rPr>
              <a:t>Abraham Publishing Group, Inc. | </a:t>
            </a:r>
            <a:r>
              <a:rPr lang="en-US" altLang="ja-JP" sz="800" b="0" dirty="0">
                <a:latin typeface="Times New Roman" pitchFamily="18" charset="0"/>
              </a:rPr>
              <a:t>27520 Hawthorne Blvd., Suite 263 | Rolling Hills Estates, CA  90274 | (310) 265-1840 Fax: (310) 541-3192 | apgi@abraham.com</a:t>
            </a:r>
          </a:p>
        </p:txBody>
      </p:sp>
      <p:sp>
        <p:nvSpPr>
          <p:cNvPr id="61445" name="Rectangle 5"/>
          <p:cNvSpPr>
            <a:spLocks noGrp="1" noChangeArrowheads="1"/>
          </p:cNvSpPr>
          <p:nvPr>
            <p:ph type="title" idx="4294967295"/>
          </p:nvPr>
        </p:nvSpPr>
        <p:spPr>
          <a:xfrm>
            <a:off x="1357313" y="274638"/>
            <a:ext cx="6399212" cy="1143000"/>
          </a:xfrm>
        </p:spPr>
        <p:txBody>
          <a:bodyPr/>
          <a:lstStyle/>
          <a:p>
            <a:pPr algn="l"/>
            <a:r>
              <a:rPr lang="en-US" altLang="ja-JP" sz="2400" dirty="0" smtClean="0">
                <a:solidFill>
                  <a:schemeClr val="tx1"/>
                </a:solidFill>
                <a:ea typeface="ＭＳ Ｐゴシック" pitchFamily="50" charset="-128"/>
              </a:rPr>
              <a:t>3 Ways to Exponentially Grow Your Business</a:t>
            </a:r>
          </a:p>
        </p:txBody>
      </p:sp>
      <p:sp>
        <p:nvSpPr>
          <p:cNvPr id="2463750" name="Rectangle 6"/>
          <p:cNvSpPr>
            <a:spLocks noChangeArrowheads="1"/>
          </p:cNvSpPr>
          <p:nvPr/>
        </p:nvSpPr>
        <p:spPr bwMode="auto">
          <a:xfrm>
            <a:off x="609600" y="1566863"/>
            <a:ext cx="7772400" cy="685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61447" name="Text Box 7"/>
          <p:cNvSpPr txBox="1">
            <a:spLocks noChangeArrowheads="1"/>
          </p:cNvSpPr>
          <p:nvPr/>
        </p:nvSpPr>
        <p:spPr bwMode="auto">
          <a:xfrm>
            <a:off x="762000" y="1566863"/>
            <a:ext cx="7467600" cy="701675"/>
          </a:xfrm>
          <a:prstGeom prst="rect">
            <a:avLst/>
          </a:prstGeom>
          <a:noFill/>
          <a:ln w="9525">
            <a:noFill/>
            <a:miter lim="800000"/>
            <a:headEnd/>
            <a:tailEnd/>
          </a:ln>
        </p:spPr>
        <p:txBody>
          <a:bodyPr>
            <a:spAutoFit/>
          </a:bodyPr>
          <a:lstStyle/>
          <a:p>
            <a:pPr algn="ctr" eaLnBrk="0" hangingPunct="0">
              <a:spcBef>
                <a:spcPct val="50000"/>
              </a:spcBef>
            </a:pPr>
            <a:r>
              <a:rPr lang="en-US" altLang="ja-JP" sz="4000" b="0" dirty="0">
                <a:latin typeface="Times New Roman" pitchFamily="18" charset="0"/>
              </a:rPr>
              <a:t>Revenue</a:t>
            </a:r>
            <a:endParaRPr lang="en-US" altLang="ja-JP" sz="2400" b="0" dirty="0">
              <a:latin typeface="Times New Roman" pitchFamily="18" charset="0"/>
            </a:endParaRPr>
          </a:p>
        </p:txBody>
      </p:sp>
      <p:sp>
        <p:nvSpPr>
          <p:cNvPr id="2463752" name="Rectangle 8"/>
          <p:cNvSpPr>
            <a:spLocks noChangeArrowheads="1"/>
          </p:cNvSpPr>
          <p:nvPr/>
        </p:nvSpPr>
        <p:spPr bwMode="auto">
          <a:xfrm>
            <a:off x="990600" y="2252663"/>
            <a:ext cx="533400" cy="27432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61449" name="Text Box 9"/>
          <p:cNvSpPr txBox="1">
            <a:spLocks noChangeArrowheads="1"/>
          </p:cNvSpPr>
          <p:nvPr/>
        </p:nvSpPr>
        <p:spPr bwMode="auto">
          <a:xfrm rot="5372411">
            <a:off x="111918" y="3278982"/>
            <a:ext cx="2360613" cy="457200"/>
          </a:xfrm>
          <a:prstGeom prst="rect">
            <a:avLst/>
          </a:prstGeom>
          <a:noFill/>
          <a:ln w="9525">
            <a:noFill/>
            <a:miter lim="800000"/>
            <a:headEnd/>
            <a:tailEnd/>
          </a:ln>
        </p:spPr>
        <p:txBody>
          <a:bodyPr>
            <a:spAutoFit/>
          </a:bodyPr>
          <a:lstStyle/>
          <a:p>
            <a:pPr eaLnBrk="0" hangingPunct="0">
              <a:spcBef>
                <a:spcPct val="50000"/>
              </a:spcBef>
            </a:pPr>
            <a:r>
              <a:rPr lang="en-US" altLang="ja-JP" sz="2400" b="0" dirty="0">
                <a:latin typeface="Times New Roman" pitchFamily="18" charset="0"/>
              </a:rPr>
              <a:t>Direct Sales</a:t>
            </a:r>
          </a:p>
        </p:txBody>
      </p:sp>
      <p:sp>
        <p:nvSpPr>
          <p:cNvPr id="61450" name="Text Box 10"/>
          <p:cNvSpPr txBox="1">
            <a:spLocks noChangeArrowheads="1"/>
          </p:cNvSpPr>
          <p:nvPr/>
        </p:nvSpPr>
        <p:spPr bwMode="auto">
          <a:xfrm>
            <a:off x="533400" y="5181600"/>
            <a:ext cx="8001000" cy="822325"/>
          </a:xfrm>
          <a:prstGeom prst="rect">
            <a:avLst/>
          </a:prstGeom>
          <a:noFill/>
          <a:ln w="9525">
            <a:noFill/>
            <a:miter lim="800000"/>
            <a:headEnd/>
            <a:tailEnd/>
          </a:ln>
        </p:spPr>
        <p:txBody>
          <a:bodyPr>
            <a:spAutoFit/>
          </a:bodyPr>
          <a:lstStyle/>
          <a:p>
            <a:pPr algn="ctr" eaLnBrk="0" hangingPunct="0"/>
            <a:r>
              <a:rPr lang="en-US" altLang="ja-JP" sz="2400" b="0" dirty="0">
                <a:latin typeface="Times"/>
              </a:rPr>
              <a:t>What would happen to the stability of your business as you begin the process of formalizing your marketing profit centers?</a:t>
            </a:r>
            <a:endParaRPr lang="en-US" altLang="ja-JP" sz="2400" b="0" dirty="0">
              <a:latin typeface="Times New Roman" pitchFamily="18" charset="0"/>
            </a:endParaRPr>
          </a:p>
        </p:txBody>
      </p:sp>
      <p:sp>
        <p:nvSpPr>
          <p:cNvPr id="61451" name="Text Box 11"/>
          <p:cNvSpPr txBox="1">
            <a:spLocks noChangeArrowheads="1"/>
          </p:cNvSpPr>
          <p:nvPr/>
        </p:nvSpPr>
        <p:spPr bwMode="auto">
          <a:xfrm>
            <a:off x="2895600" y="2513013"/>
            <a:ext cx="4648200" cy="2863850"/>
          </a:xfrm>
          <a:prstGeom prst="rect">
            <a:avLst/>
          </a:prstGeom>
          <a:noFill/>
          <a:ln w="9525">
            <a:noFill/>
            <a:miter lim="800000"/>
            <a:headEnd/>
            <a:tailEnd/>
          </a:ln>
        </p:spPr>
        <p:txBody>
          <a:bodyPr>
            <a:spAutoFit/>
          </a:bodyPr>
          <a:lstStyle/>
          <a:p>
            <a:pPr eaLnBrk="0" hangingPunct="0">
              <a:spcBef>
                <a:spcPct val="50000"/>
              </a:spcBef>
            </a:pPr>
            <a:r>
              <a:rPr lang="en-US" altLang="ja-JP" sz="2000" b="0" dirty="0">
                <a:latin typeface="Times"/>
              </a:rPr>
              <a:t>All it takes is</a:t>
            </a:r>
          </a:p>
          <a:p>
            <a:pPr eaLnBrk="0" hangingPunct="0">
              <a:spcBef>
                <a:spcPct val="50000"/>
              </a:spcBef>
            </a:pPr>
            <a:r>
              <a:rPr lang="en-US" altLang="ja-JP" sz="2400" b="0" dirty="0">
                <a:latin typeface="Times"/>
              </a:rPr>
              <a:t>	          ONE</a:t>
            </a:r>
            <a:endParaRPr lang="en-US" altLang="ja-JP" sz="2000" b="0" dirty="0">
              <a:latin typeface="Times"/>
            </a:endParaRPr>
          </a:p>
          <a:p>
            <a:pPr eaLnBrk="0" hangingPunct="0">
              <a:spcBef>
                <a:spcPct val="50000"/>
              </a:spcBef>
            </a:pPr>
            <a:r>
              <a:rPr lang="en-US" altLang="ja-JP" sz="2400" b="0" dirty="0">
                <a:latin typeface="Times"/>
              </a:rPr>
              <a:t>		         BIG</a:t>
            </a:r>
            <a:endParaRPr lang="en-US" altLang="ja-JP" sz="2000" b="0" dirty="0">
              <a:latin typeface="Times"/>
            </a:endParaRPr>
          </a:p>
          <a:p>
            <a:pPr eaLnBrk="0" hangingPunct="0">
              <a:spcBef>
                <a:spcPct val="50000"/>
              </a:spcBef>
            </a:pPr>
            <a:r>
              <a:rPr lang="en-US" altLang="ja-JP" sz="2400" b="0" dirty="0">
                <a:latin typeface="Times"/>
              </a:rPr>
              <a:t>                                           IDEA</a:t>
            </a:r>
            <a:endParaRPr lang="en-US" altLang="ja-JP" sz="2000" b="0" dirty="0">
              <a:latin typeface="Times"/>
            </a:endParaRPr>
          </a:p>
          <a:p>
            <a:pPr algn="r" eaLnBrk="0" hangingPunct="0">
              <a:spcBef>
                <a:spcPct val="50000"/>
              </a:spcBef>
            </a:pPr>
            <a:r>
              <a:rPr lang="en-US" altLang="ja-JP" sz="2000" b="0" dirty="0">
                <a:latin typeface="Times"/>
              </a:rPr>
              <a:t>Which one will you pick for this?!</a:t>
            </a:r>
            <a:endParaRPr lang="en-US" altLang="ja-JP" sz="1600" b="0" dirty="0">
              <a:latin typeface="Times New Roman" pitchFamily="18" charset="0"/>
            </a:endParaRPr>
          </a:p>
          <a:p>
            <a:pPr eaLnBrk="0" hangingPunct="0">
              <a:spcBef>
                <a:spcPct val="50000"/>
              </a:spcBef>
            </a:pPr>
            <a:endParaRPr lang="en-US" altLang="ja-JP" sz="1600" b="0" dirty="0">
              <a:latin typeface="Times New Roman" pitchFamily="18" charset="0"/>
            </a:endParaRPr>
          </a:p>
        </p:txBody>
      </p:sp>
      <p:sp>
        <p:nvSpPr>
          <p:cNvPr id="12" name="Slide Number Placeholder 11"/>
          <p:cNvSpPr>
            <a:spLocks noGrp="1"/>
          </p:cNvSpPr>
          <p:nvPr>
            <p:ph type="sldNum" sz="quarter" idx="12"/>
          </p:nvPr>
        </p:nvSpPr>
        <p:spPr>
          <a:xfrm>
            <a:off x="8458200" y="6407944"/>
            <a:ext cx="554832" cy="450056"/>
          </a:xfrm>
        </p:spPr>
        <p:txBody>
          <a:bodyPr/>
          <a:lstStyle/>
          <a:p>
            <a:fld id="{ED60BFF6-219F-4C3B-BE33-F43E60C9F3AF}" type="slidenum">
              <a:rPr lang="ja-JP" altLang="en-AU" smtClean="0"/>
              <a:pPr/>
              <a:t>78</a:t>
            </a:fld>
            <a:endParaRPr lang="en-AU" altLang="ja-JP" dirty="0"/>
          </a:p>
        </p:txBody>
      </p:sp>
    </p:spTree>
    <p:extLst>
      <p:ext uri="{BB962C8B-B14F-4D97-AF65-F5344CB8AC3E}">
        <p14:creationId xmlns:p14="http://schemas.microsoft.com/office/powerpoint/2010/main" xmlns="" val="316046636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974725" y="6629400"/>
            <a:ext cx="7178675" cy="214313"/>
          </a:xfrm>
          <a:prstGeom prst="rect">
            <a:avLst/>
          </a:prstGeom>
          <a:noFill/>
          <a:ln w="9525">
            <a:noFill/>
            <a:miter lim="800000"/>
            <a:headEnd/>
            <a:tailEnd/>
          </a:ln>
        </p:spPr>
        <p:txBody>
          <a:bodyPr>
            <a:spAutoFit/>
          </a:bodyPr>
          <a:lstStyle/>
          <a:p>
            <a:pPr algn="ctr" eaLnBrk="0" hangingPunct="0"/>
            <a:r>
              <a:rPr lang="en-US" altLang="ja-JP" sz="800" dirty="0">
                <a:latin typeface="Times New Roman" pitchFamily="18" charset="0"/>
              </a:rPr>
              <a:t>Abraham Publishing Group, Inc. | </a:t>
            </a:r>
            <a:r>
              <a:rPr lang="en-US" altLang="ja-JP" sz="800" b="0" dirty="0">
                <a:latin typeface="Times New Roman" pitchFamily="18" charset="0"/>
              </a:rPr>
              <a:t>27520 Hawthorne Blvd., Suite 263 | Rolling Hills Estates, CA  90274 | (310) 265-1840 Fax: (310) 541-3192 | apgi@abraham.com</a:t>
            </a:r>
          </a:p>
        </p:txBody>
      </p:sp>
      <p:sp>
        <p:nvSpPr>
          <p:cNvPr id="63491" name="Rectangle 3"/>
          <p:cNvSpPr>
            <a:spLocks noGrp="1" noChangeArrowheads="1"/>
          </p:cNvSpPr>
          <p:nvPr>
            <p:ph type="title" idx="4294967295"/>
          </p:nvPr>
        </p:nvSpPr>
        <p:spPr>
          <a:xfrm>
            <a:off x="1387475" y="274638"/>
            <a:ext cx="6399213" cy="1143000"/>
          </a:xfrm>
        </p:spPr>
        <p:txBody>
          <a:bodyPr/>
          <a:lstStyle/>
          <a:p>
            <a:pPr algn="l"/>
            <a:r>
              <a:rPr lang="en-US" altLang="ja-JP" sz="2400" dirty="0" smtClean="0">
                <a:solidFill>
                  <a:schemeClr val="tx1"/>
                </a:solidFill>
                <a:ea typeface="ＭＳ Ｐゴシック" pitchFamily="50" charset="-128"/>
              </a:rPr>
              <a:t>3 Ways to Exponentially Grow Your Business</a:t>
            </a:r>
          </a:p>
        </p:txBody>
      </p:sp>
      <p:sp>
        <p:nvSpPr>
          <p:cNvPr id="2467844" name="Rectangle 4"/>
          <p:cNvSpPr>
            <a:spLocks noChangeArrowheads="1"/>
          </p:cNvSpPr>
          <p:nvPr/>
        </p:nvSpPr>
        <p:spPr bwMode="auto">
          <a:xfrm>
            <a:off x="7315200" y="2286000"/>
            <a:ext cx="838200"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2467845" name="Rectangle 5"/>
          <p:cNvSpPr>
            <a:spLocks noChangeArrowheads="1"/>
          </p:cNvSpPr>
          <p:nvPr/>
        </p:nvSpPr>
        <p:spPr bwMode="auto">
          <a:xfrm>
            <a:off x="4356100" y="2286000"/>
            <a:ext cx="530225"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2467846" name="Rectangle 6"/>
          <p:cNvSpPr>
            <a:spLocks noChangeArrowheads="1"/>
          </p:cNvSpPr>
          <p:nvPr/>
        </p:nvSpPr>
        <p:spPr bwMode="auto">
          <a:xfrm>
            <a:off x="685800" y="1600200"/>
            <a:ext cx="7772400" cy="685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63495" name="Text Box 7"/>
          <p:cNvSpPr txBox="1">
            <a:spLocks noChangeArrowheads="1"/>
          </p:cNvSpPr>
          <p:nvPr/>
        </p:nvSpPr>
        <p:spPr bwMode="auto">
          <a:xfrm>
            <a:off x="914400" y="1600200"/>
            <a:ext cx="7315200" cy="701675"/>
          </a:xfrm>
          <a:prstGeom prst="rect">
            <a:avLst/>
          </a:prstGeom>
          <a:noFill/>
          <a:ln w="9525">
            <a:noFill/>
            <a:miter lim="800000"/>
            <a:headEnd/>
            <a:tailEnd/>
          </a:ln>
        </p:spPr>
        <p:txBody>
          <a:bodyPr>
            <a:spAutoFit/>
          </a:bodyPr>
          <a:lstStyle/>
          <a:p>
            <a:pPr algn="ctr" eaLnBrk="0" hangingPunct="0">
              <a:spcBef>
                <a:spcPct val="50000"/>
              </a:spcBef>
            </a:pPr>
            <a:r>
              <a:rPr lang="en-US" altLang="ja-JP" sz="4000" b="0" dirty="0">
                <a:latin typeface="Times"/>
              </a:rPr>
              <a:t>Revenue</a:t>
            </a:r>
            <a:endParaRPr lang="en-US" altLang="ja-JP" sz="2400" b="0" dirty="0">
              <a:latin typeface="Times New Roman" pitchFamily="18" charset="0"/>
            </a:endParaRPr>
          </a:p>
        </p:txBody>
      </p:sp>
      <p:sp>
        <p:nvSpPr>
          <p:cNvPr id="2467848" name="Rectangle 8"/>
          <p:cNvSpPr>
            <a:spLocks noChangeArrowheads="1"/>
          </p:cNvSpPr>
          <p:nvPr/>
        </p:nvSpPr>
        <p:spPr bwMode="auto">
          <a:xfrm>
            <a:off x="2068513" y="2286000"/>
            <a:ext cx="533400"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63497" name="Text Box 9"/>
          <p:cNvSpPr txBox="1">
            <a:spLocks noChangeArrowheads="1"/>
          </p:cNvSpPr>
          <p:nvPr/>
        </p:nvSpPr>
        <p:spPr bwMode="auto">
          <a:xfrm rot="5372411">
            <a:off x="1447800" y="2971800"/>
            <a:ext cx="1828800" cy="457200"/>
          </a:xfrm>
          <a:prstGeom prst="rect">
            <a:avLst/>
          </a:prstGeom>
          <a:noFill/>
          <a:ln w="9525">
            <a:noFill/>
            <a:miter lim="800000"/>
            <a:headEnd/>
            <a:tailEnd/>
          </a:ln>
        </p:spPr>
        <p:txBody>
          <a:bodyPr>
            <a:spAutoFit/>
          </a:bodyPr>
          <a:lstStyle/>
          <a:p>
            <a:pPr eaLnBrk="0" hangingPunct="0">
              <a:spcBef>
                <a:spcPct val="50000"/>
              </a:spcBef>
            </a:pPr>
            <a:r>
              <a:rPr lang="en-US" altLang="ja-JP" sz="2400" b="0" dirty="0">
                <a:latin typeface="Times New Roman" pitchFamily="18" charset="0"/>
              </a:rPr>
              <a:t>Direct Sales</a:t>
            </a:r>
          </a:p>
        </p:txBody>
      </p:sp>
      <p:sp>
        <p:nvSpPr>
          <p:cNvPr id="63498" name="Text Box 10"/>
          <p:cNvSpPr txBox="1">
            <a:spLocks noChangeArrowheads="1"/>
          </p:cNvSpPr>
          <p:nvPr/>
        </p:nvSpPr>
        <p:spPr bwMode="auto">
          <a:xfrm>
            <a:off x="533400" y="4800600"/>
            <a:ext cx="7772400" cy="1187450"/>
          </a:xfrm>
          <a:prstGeom prst="rect">
            <a:avLst/>
          </a:prstGeom>
          <a:noFill/>
          <a:ln w="9525">
            <a:noFill/>
            <a:miter lim="800000"/>
            <a:headEnd/>
            <a:tailEnd/>
          </a:ln>
        </p:spPr>
        <p:txBody>
          <a:bodyPr>
            <a:spAutoFit/>
          </a:bodyPr>
          <a:lstStyle/>
          <a:p>
            <a:pPr algn="ctr" eaLnBrk="0" hangingPunct="0"/>
            <a:r>
              <a:rPr lang="en-US" altLang="ja-JP" sz="2400" b="0" dirty="0">
                <a:latin typeface="Times"/>
              </a:rPr>
              <a:t>What would happen to your revenue level and profitability if you combined a wide array of marketing approaches?</a:t>
            </a:r>
          </a:p>
          <a:p>
            <a:pPr algn="ctr" eaLnBrk="0" hangingPunct="0"/>
            <a:r>
              <a:rPr lang="en-US" altLang="ja-JP" sz="2400" b="0" dirty="0">
                <a:latin typeface="Times"/>
              </a:rPr>
              <a:t>(The Parthenon Philosophy)</a:t>
            </a:r>
            <a:endParaRPr lang="en-US" altLang="ja-JP" sz="2400" b="0" dirty="0">
              <a:latin typeface="Times New Roman" pitchFamily="18" charset="0"/>
            </a:endParaRPr>
          </a:p>
        </p:txBody>
      </p:sp>
      <p:sp>
        <p:nvSpPr>
          <p:cNvPr id="63499" name="Text Box 11"/>
          <p:cNvSpPr txBox="1">
            <a:spLocks noChangeArrowheads="1"/>
          </p:cNvSpPr>
          <p:nvPr/>
        </p:nvSpPr>
        <p:spPr bwMode="auto">
          <a:xfrm rot="5400000">
            <a:off x="3706813" y="3009900"/>
            <a:ext cx="1905000" cy="457200"/>
          </a:xfrm>
          <a:prstGeom prst="rect">
            <a:avLst/>
          </a:prstGeom>
          <a:noFill/>
          <a:ln w="9525">
            <a:noFill/>
            <a:miter lim="800000"/>
            <a:headEnd/>
            <a:tailEnd/>
          </a:ln>
        </p:spPr>
        <p:txBody>
          <a:bodyPr>
            <a:spAutoFit/>
          </a:bodyPr>
          <a:lstStyle/>
          <a:p>
            <a:pPr eaLnBrk="0" hangingPunct="0">
              <a:spcBef>
                <a:spcPct val="50000"/>
              </a:spcBef>
            </a:pPr>
            <a:r>
              <a:rPr lang="en-US" altLang="ja-JP" sz="2400" b="0" dirty="0">
                <a:latin typeface="Times New Roman" pitchFamily="18" charset="0"/>
              </a:rPr>
              <a:t>Joint</a:t>
            </a:r>
            <a:r>
              <a:rPr lang="en-US" altLang="ja-JP" sz="2000" b="0" dirty="0">
                <a:latin typeface="Times New Roman" pitchFamily="18" charset="0"/>
              </a:rPr>
              <a:t> Ventures</a:t>
            </a:r>
            <a:endParaRPr lang="en-US" altLang="ja-JP" sz="2400" b="0" dirty="0">
              <a:latin typeface="Times New Roman" pitchFamily="18" charset="0"/>
            </a:endParaRPr>
          </a:p>
        </p:txBody>
      </p:sp>
      <p:sp>
        <p:nvSpPr>
          <p:cNvPr id="2467852" name="Rectangle 12"/>
          <p:cNvSpPr>
            <a:spLocks noChangeArrowheads="1"/>
          </p:cNvSpPr>
          <p:nvPr/>
        </p:nvSpPr>
        <p:spPr bwMode="auto">
          <a:xfrm>
            <a:off x="3592513" y="2286000"/>
            <a:ext cx="530225"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2467853" name="Rectangle 13"/>
          <p:cNvSpPr>
            <a:spLocks noChangeArrowheads="1"/>
          </p:cNvSpPr>
          <p:nvPr/>
        </p:nvSpPr>
        <p:spPr bwMode="auto">
          <a:xfrm>
            <a:off x="5116513" y="2286000"/>
            <a:ext cx="530225"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2467854" name="Rectangle 14"/>
          <p:cNvSpPr>
            <a:spLocks noChangeArrowheads="1"/>
          </p:cNvSpPr>
          <p:nvPr/>
        </p:nvSpPr>
        <p:spPr bwMode="auto">
          <a:xfrm>
            <a:off x="2832100" y="2286000"/>
            <a:ext cx="530225"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2467855" name="Rectangle 15"/>
          <p:cNvSpPr>
            <a:spLocks noChangeArrowheads="1"/>
          </p:cNvSpPr>
          <p:nvPr/>
        </p:nvSpPr>
        <p:spPr bwMode="auto">
          <a:xfrm>
            <a:off x="6629400" y="2286000"/>
            <a:ext cx="457200"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63504" name="Text Box 16"/>
          <p:cNvSpPr txBox="1">
            <a:spLocks noChangeArrowheads="1"/>
          </p:cNvSpPr>
          <p:nvPr/>
        </p:nvSpPr>
        <p:spPr bwMode="auto">
          <a:xfrm rot="5426595">
            <a:off x="2709862" y="3235326"/>
            <a:ext cx="2365375" cy="457200"/>
          </a:xfrm>
          <a:prstGeom prst="rect">
            <a:avLst/>
          </a:prstGeom>
          <a:noFill/>
          <a:ln w="9525">
            <a:noFill/>
            <a:miter lim="800000"/>
            <a:headEnd/>
            <a:tailEnd/>
          </a:ln>
        </p:spPr>
        <p:txBody>
          <a:bodyPr>
            <a:spAutoFit/>
          </a:bodyPr>
          <a:lstStyle/>
          <a:p>
            <a:pPr eaLnBrk="0" hangingPunct="0">
              <a:spcBef>
                <a:spcPct val="50000"/>
              </a:spcBef>
            </a:pPr>
            <a:r>
              <a:rPr lang="en-US" altLang="ja-JP" sz="2400" b="0" dirty="0">
                <a:latin typeface="Times New Roman" pitchFamily="18" charset="0"/>
              </a:rPr>
              <a:t>Referral</a:t>
            </a:r>
            <a:r>
              <a:rPr lang="en-US" altLang="ja-JP" sz="2000" b="0" dirty="0">
                <a:latin typeface="Times New Roman" pitchFamily="18" charset="0"/>
              </a:rPr>
              <a:t> </a:t>
            </a:r>
            <a:r>
              <a:rPr lang="en-US" altLang="ja-JP" sz="2400" b="0" dirty="0">
                <a:latin typeface="Times New Roman" pitchFamily="18" charset="0"/>
              </a:rPr>
              <a:t>Systems</a:t>
            </a:r>
          </a:p>
        </p:txBody>
      </p:sp>
      <p:sp>
        <p:nvSpPr>
          <p:cNvPr id="63505" name="Text Box 17"/>
          <p:cNvSpPr txBox="1">
            <a:spLocks noChangeArrowheads="1"/>
          </p:cNvSpPr>
          <p:nvPr/>
        </p:nvSpPr>
        <p:spPr bwMode="auto">
          <a:xfrm rot="5395161">
            <a:off x="2068513" y="3124200"/>
            <a:ext cx="2133600" cy="457200"/>
          </a:xfrm>
          <a:prstGeom prst="rect">
            <a:avLst/>
          </a:prstGeom>
          <a:noFill/>
          <a:ln w="9525">
            <a:noFill/>
            <a:miter lim="800000"/>
            <a:headEnd/>
            <a:tailEnd/>
          </a:ln>
        </p:spPr>
        <p:txBody>
          <a:bodyPr>
            <a:spAutoFit/>
          </a:bodyPr>
          <a:lstStyle/>
          <a:p>
            <a:pPr eaLnBrk="0" hangingPunct="0">
              <a:spcBef>
                <a:spcPct val="50000"/>
              </a:spcBef>
            </a:pPr>
            <a:r>
              <a:rPr lang="en-US" altLang="ja-JP" sz="2400" b="0" dirty="0">
                <a:latin typeface="Times New Roman" pitchFamily="18" charset="0"/>
              </a:rPr>
              <a:t>Telemarketing</a:t>
            </a:r>
            <a:endParaRPr lang="en-US" altLang="ja-JP" sz="2000" b="0" dirty="0">
              <a:latin typeface="Times New Roman" pitchFamily="18" charset="0"/>
            </a:endParaRPr>
          </a:p>
        </p:txBody>
      </p:sp>
      <p:sp>
        <p:nvSpPr>
          <p:cNvPr id="2467858" name="Rectangle 18"/>
          <p:cNvSpPr>
            <a:spLocks noChangeArrowheads="1"/>
          </p:cNvSpPr>
          <p:nvPr/>
        </p:nvSpPr>
        <p:spPr bwMode="auto">
          <a:xfrm>
            <a:off x="5878513" y="2286000"/>
            <a:ext cx="530225"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63507" name="Text Box 19"/>
          <p:cNvSpPr txBox="1">
            <a:spLocks noChangeArrowheads="1"/>
          </p:cNvSpPr>
          <p:nvPr/>
        </p:nvSpPr>
        <p:spPr bwMode="auto">
          <a:xfrm rot="5385724">
            <a:off x="4540250" y="2933700"/>
            <a:ext cx="1752600" cy="457200"/>
          </a:xfrm>
          <a:prstGeom prst="rect">
            <a:avLst/>
          </a:prstGeom>
          <a:noFill/>
          <a:ln w="9525">
            <a:noFill/>
            <a:miter lim="800000"/>
            <a:headEnd/>
            <a:tailEnd/>
          </a:ln>
        </p:spPr>
        <p:txBody>
          <a:bodyPr>
            <a:spAutoFit/>
          </a:bodyPr>
          <a:lstStyle/>
          <a:p>
            <a:pPr eaLnBrk="0" hangingPunct="0">
              <a:spcBef>
                <a:spcPct val="50000"/>
              </a:spcBef>
            </a:pPr>
            <a:r>
              <a:rPr lang="en-US" altLang="ja-JP" sz="2400" b="0" dirty="0">
                <a:latin typeface="Times New Roman" pitchFamily="18" charset="0"/>
              </a:rPr>
              <a:t>Direct Mail</a:t>
            </a:r>
          </a:p>
        </p:txBody>
      </p:sp>
      <p:sp>
        <p:nvSpPr>
          <p:cNvPr id="63508" name="Text Box 20"/>
          <p:cNvSpPr txBox="1">
            <a:spLocks noChangeArrowheads="1"/>
          </p:cNvSpPr>
          <p:nvPr/>
        </p:nvSpPr>
        <p:spPr bwMode="auto">
          <a:xfrm rot="5397176">
            <a:off x="5221288" y="3009900"/>
            <a:ext cx="1905000" cy="457200"/>
          </a:xfrm>
          <a:prstGeom prst="rect">
            <a:avLst/>
          </a:prstGeom>
          <a:noFill/>
          <a:ln w="9525">
            <a:noFill/>
            <a:miter lim="800000"/>
            <a:headEnd/>
            <a:tailEnd/>
          </a:ln>
        </p:spPr>
        <p:txBody>
          <a:bodyPr>
            <a:spAutoFit/>
          </a:bodyPr>
          <a:lstStyle/>
          <a:p>
            <a:pPr eaLnBrk="0" hangingPunct="0">
              <a:spcBef>
                <a:spcPct val="50000"/>
              </a:spcBef>
            </a:pPr>
            <a:r>
              <a:rPr lang="en-US" altLang="ja-JP" sz="2400" b="0" dirty="0">
                <a:latin typeface="Times New Roman" pitchFamily="18" charset="0"/>
              </a:rPr>
              <a:t>Advertising</a:t>
            </a:r>
          </a:p>
        </p:txBody>
      </p:sp>
      <p:sp>
        <p:nvSpPr>
          <p:cNvPr id="63509" name="Text Box 21"/>
          <p:cNvSpPr txBox="1">
            <a:spLocks noChangeArrowheads="1"/>
          </p:cNvSpPr>
          <p:nvPr/>
        </p:nvSpPr>
        <p:spPr bwMode="auto">
          <a:xfrm>
            <a:off x="6183313" y="2438400"/>
            <a:ext cx="184150" cy="457200"/>
          </a:xfrm>
          <a:prstGeom prst="rect">
            <a:avLst/>
          </a:prstGeom>
          <a:noFill/>
          <a:ln w="9525">
            <a:noFill/>
            <a:miter lim="800000"/>
            <a:headEnd/>
            <a:tailEnd/>
          </a:ln>
        </p:spPr>
        <p:txBody>
          <a:bodyPr wrap="none">
            <a:spAutoFit/>
          </a:bodyPr>
          <a:lstStyle/>
          <a:p>
            <a:pPr eaLnBrk="0" hangingPunct="0"/>
            <a:endParaRPr lang="en-US" altLang="ja-JP" sz="2400" b="0" dirty="0">
              <a:latin typeface="Times New Roman" pitchFamily="18" charset="0"/>
            </a:endParaRPr>
          </a:p>
        </p:txBody>
      </p:sp>
      <p:sp>
        <p:nvSpPr>
          <p:cNvPr id="63510" name="Text Box 22"/>
          <p:cNvSpPr txBox="1">
            <a:spLocks noChangeArrowheads="1"/>
          </p:cNvSpPr>
          <p:nvPr/>
        </p:nvSpPr>
        <p:spPr bwMode="auto">
          <a:xfrm rot="5428186">
            <a:off x="5868194" y="3123407"/>
            <a:ext cx="1982787" cy="457200"/>
          </a:xfrm>
          <a:prstGeom prst="rect">
            <a:avLst/>
          </a:prstGeom>
          <a:noFill/>
          <a:ln w="9525">
            <a:noFill/>
            <a:miter lim="800000"/>
            <a:headEnd/>
            <a:tailEnd/>
          </a:ln>
        </p:spPr>
        <p:txBody>
          <a:bodyPr>
            <a:spAutoFit/>
          </a:bodyPr>
          <a:lstStyle/>
          <a:p>
            <a:pPr eaLnBrk="0" hangingPunct="0">
              <a:spcBef>
                <a:spcPct val="50000"/>
              </a:spcBef>
            </a:pPr>
            <a:r>
              <a:rPr lang="en-US" altLang="ja-JP" sz="2400" b="0" dirty="0">
                <a:latin typeface="Times New Roman" pitchFamily="18" charset="0"/>
              </a:rPr>
              <a:t>Endorsements</a:t>
            </a:r>
          </a:p>
        </p:txBody>
      </p:sp>
      <p:sp>
        <p:nvSpPr>
          <p:cNvPr id="63511" name="Text Box 23"/>
          <p:cNvSpPr txBox="1">
            <a:spLocks noChangeArrowheads="1"/>
          </p:cNvSpPr>
          <p:nvPr/>
        </p:nvSpPr>
        <p:spPr bwMode="auto">
          <a:xfrm rot="5428186">
            <a:off x="6692106" y="3036094"/>
            <a:ext cx="2062163" cy="701675"/>
          </a:xfrm>
          <a:prstGeom prst="rect">
            <a:avLst/>
          </a:prstGeom>
          <a:noFill/>
          <a:ln w="9525">
            <a:noFill/>
            <a:miter lim="800000"/>
            <a:headEnd/>
            <a:tailEnd/>
          </a:ln>
        </p:spPr>
        <p:txBody>
          <a:bodyPr>
            <a:spAutoFit/>
          </a:bodyPr>
          <a:lstStyle/>
          <a:p>
            <a:pPr eaLnBrk="0" hangingPunct="0">
              <a:spcBef>
                <a:spcPct val="50000"/>
              </a:spcBef>
            </a:pPr>
            <a:r>
              <a:rPr lang="en-US" altLang="ja-JP" sz="2000" b="0" dirty="0">
                <a:latin typeface="Times New Roman" pitchFamily="18" charset="0"/>
              </a:rPr>
              <a:t>Host-Beneficiary Relationships</a:t>
            </a:r>
          </a:p>
        </p:txBody>
      </p:sp>
      <p:sp>
        <p:nvSpPr>
          <p:cNvPr id="2467864" name="Rectangle 24"/>
          <p:cNvSpPr>
            <a:spLocks noChangeArrowheads="1"/>
          </p:cNvSpPr>
          <p:nvPr/>
        </p:nvSpPr>
        <p:spPr bwMode="auto">
          <a:xfrm>
            <a:off x="990600" y="2287588"/>
            <a:ext cx="835025"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63513" name="Text Box 25"/>
          <p:cNvSpPr txBox="1">
            <a:spLocks noChangeArrowheads="1"/>
          </p:cNvSpPr>
          <p:nvPr/>
        </p:nvSpPr>
        <p:spPr bwMode="auto">
          <a:xfrm rot="5400000">
            <a:off x="421482" y="2942431"/>
            <a:ext cx="1982788" cy="822325"/>
          </a:xfrm>
          <a:prstGeom prst="rect">
            <a:avLst/>
          </a:prstGeom>
          <a:noFill/>
          <a:ln w="9525">
            <a:noFill/>
            <a:miter lim="800000"/>
            <a:headEnd/>
            <a:tailEnd/>
          </a:ln>
        </p:spPr>
        <p:txBody>
          <a:bodyPr>
            <a:spAutoFit/>
          </a:bodyPr>
          <a:lstStyle/>
          <a:p>
            <a:pPr eaLnBrk="0" hangingPunct="0">
              <a:spcBef>
                <a:spcPct val="50000"/>
              </a:spcBef>
            </a:pPr>
            <a:r>
              <a:rPr lang="en-US" altLang="ja-JP" sz="2400" b="0" dirty="0">
                <a:latin typeface="Times New Roman" pitchFamily="18" charset="0"/>
              </a:rPr>
              <a:t>Developing a Back End</a:t>
            </a:r>
          </a:p>
        </p:txBody>
      </p:sp>
      <p:sp>
        <p:nvSpPr>
          <p:cNvPr id="26" name="Slide Number Placeholder 25"/>
          <p:cNvSpPr>
            <a:spLocks noGrp="1"/>
          </p:cNvSpPr>
          <p:nvPr>
            <p:ph type="sldNum" sz="quarter" idx="12"/>
          </p:nvPr>
        </p:nvSpPr>
        <p:spPr>
          <a:xfrm>
            <a:off x="8534400" y="6407944"/>
            <a:ext cx="478632" cy="450056"/>
          </a:xfrm>
        </p:spPr>
        <p:txBody>
          <a:bodyPr/>
          <a:lstStyle/>
          <a:p>
            <a:fld id="{ED60BFF6-219F-4C3B-BE33-F43E60C9F3AF}" type="slidenum">
              <a:rPr lang="ja-JP" altLang="en-AU" smtClean="0"/>
              <a:pPr/>
              <a:t>79</a:t>
            </a:fld>
            <a:endParaRPr lang="en-AU" altLang="ja-JP" dirty="0"/>
          </a:p>
        </p:txBody>
      </p:sp>
      <p:pic>
        <p:nvPicPr>
          <p:cNvPr id="27"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2088794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a:bodyPr>
          <a:lstStyle/>
          <a:p>
            <a:pPr>
              <a:buNone/>
            </a:pPr>
            <a:r>
              <a:rPr lang="en-US" dirty="0" smtClean="0"/>
              <a:t>  </a:t>
            </a:r>
          </a:p>
          <a:p>
            <a:endParaRPr lang="en-US" dirty="0" smtClean="0"/>
          </a:p>
          <a:p>
            <a:r>
              <a:rPr lang="en-US" sz="3200" dirty="0" smtClean="0"/>
              <a:t>My Goal Today– </a:t>
            </a:r>
          </a:p>
          <a:p>
            <a:pPr lvl="1"/>
            <a:r>
              <a:rPr lang="en-US" sz="2800" dirty="0" smtClean="0">
                <a:cs typeface="Times New Roman" pitchFamily="18" charset="0"/>
              </a:rPr>
              <a:t>Make you aware, get you to acknowledge, examine, explore and evaluate----how, where, when </a:t>
            </a:r>
            <a:r>
              <a:rPr lang="en-US" sz="2800" b="1" dirty="0" smtClean="0">
                <a:cs typeface="Times New Roman" pitchFamily="18" charset="0"/>
              </a:rPr>
              <a:t>and why </a:t>
            </a:r>
            <a:r>
              <a:rPr lang="en-US" sz="2800" dirty="0" smtClean="0">
                <a:cs typeface="Times New Roman" pitchFamily="18" charset="0"/>
              </a:rPr>
              <a:t>each of these apply directly/indirectly to your purpose in being in this room.</a:t>
            </a:r>
          </a:p>
          <a:p>
            <a:pPr>
              <a:buNone/>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F0926855-8391-4251-BB9B-7018D126B371}" type="slidenum">
              <a:rPr lang="en-US" smtClean="0"/>
              <a:pPr/>
              <a:t>8</a:t>
            </a:fld>
            <a:endParaRPr lang="en-US" dirty="0"/>
          </a:p>
        </p:txBody>
      </p:sp>
      <p:sp>
        <p:nvSpPr>
          <p:cNvPr id="2" name="Title 1"/>
          <p:cNvSpPr>
            <a:spLocks noGrp="1"/>
          </p:cNvSpPr>
          <p:nvPr>
            <p:ph type="title"/>
          </p:nvPr>
        </p:nvSpPr>
        <p:spPr>
          <a:xfrm>
            <a:off x="1600200" y="1066800"/>
            <a:ext cx="8229600" cy="1143000"/>
          </a:xfrm>
        </p:spPr>
        <p:txBody>
          <a:bodyPr>
            <a:noAutofit/>
          </a:bodyPr>
          <a:lstStyle/>
          <a:p>
            <a:r>
              <a:rPr lang="en-US" sz="4000" dirty="0" smtClean="0"/>
              <a:t>When Worlds  Collide!!!</a:t>
            </a:r>
            <a:br>
              <a:rPr lang="en-US" sz="4000" dirty="0" smtClean="0"/>
            </a:br>
            <a:r>
              <a:rPr lang="en-US" sz="4000" dirty="0" smtClean="0"/>
              <a:t> </a:t>
            </a:r>
            <a:br>
              <a:rPr lang="en-US" sz="4000" dirty="0" smtClean="0"/>
            </a:br>
            <a:endParaRPr lang="en-US" sz="4000" u="sng" dirty="0">
              <a:latin typeface="+mn-lt"/>
            </a:endParaRPr>
          </a:p>
        </p:txBody>
      </p:sp>
      <p:pic>
        <p:nvPicPr>
          <p:cNvPr id="5" name="Content Placeholder 4" descr="Abraham_logo_05.jpg"/>
          <p:cNvPicPr>
            <a:picLocks noChangeAspect="1"/>
          </p:cNvPicPr>
          <p:nvPr/>
        </p:nvPicPr>
        <p:blipFill>
          <a:blip r:embed="rId3"/>
          <a:stretch>
            <a:fillRect/>
          </a:stretch>
        </p:blipFill>
        <p:spPr>
          <a:xfrm>
            <a:off x="8201127" y="5867400"/>
            <a:ext cx="539550" cy="569976"/>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974725" y="6629400"/>
            <a:ext cx="7178675" cy="214313"/>
          </a:xfrm>
          <a:prstGeom prst="rect">
            <a:avLst/>
          </a:prstGeom>
          <a:noFill/>
          <a:ln w="9525">
            <a:noFill/>
            <a:miter lim="800000"/>
            <a:headEnd/>
            <a:tailEnd/>
          </a:ln>
        </p:spPr>
        <p:txBody>
          <a:bodyPr>
            <a:spAutoFit/>
          </a:bodyPr>
          <a:lstStyle/>
          <a:p>
            <a:pPr algn="ctr" eaLnBrk="0" hangingPunct="0"/>
            <a:r>
              <a:rPr lang="en-US" altLang="ja-JP" sz="800" dirty="0">
                <a:latin typeface="Times New Roman" pitchFamily="18" charset="0"/>
              </a:rPr>
              <a:t>Abraham Publishing Group, Inc. | </a:t>
            </a:r>
            <a:r>
              <a:rPr lang="en-US" altLang="ja-JP" sz="800" b="0" dirty="0">
                <a:latin typeface="Times New Roman" pitchFamily="18" charset="0"/>
              </a:rPr>
              <a:t>27520 Hawthorne Blvd., Suite 263 | Rolling Hills Estates, CA  90274 | (310) 265-1840 Fax: (310) 541-3192 | apgi@abraham.com</a:t>
            </a:r>
          </a:p>
        </p:txBody>
      </p:sp>
      <p:sp>
        <p:nvSpPr>
          <p:cNvPr id="65539" name="Rectangle 3"/>
          <p:cNvSpPr>
            <a:spLocks noGrp="1" noChangeArrowheads="1"/>
          </p:cNvSpPr>
          <p:nvPr>
            <p:ph type="title" idx="4294967295"/>
          </p:nvPr>
        </p:nvSpPr>
        <p:spPr>
          <a:xfrm>
            <a:off x="1387475" y="274638"/>
            <a:ext cx="6399213" cy="1143000"/>
          </a:xfrm>
        </p:spPr>
        <p:txBody>
          <a:bodyPr>
            <a:normAutofit fontScale="90000"/>
          </a:bodyPr>
          <a:lstStyle/>
          <a:p>
            <a:pPr algn="l"/>
            <a:r>
              <a:rPr lang="en-US" altLang="ja-JP" sz="2400" dirty="0" smtClean="0">
                <a:solidFill>
                  <a:schemeClr val="tx1"/>
                </a:solidFill>
                <a:ea typeface="ＭＳ Ｐゴシック" pitchFamily="50" charset="-128"/>
              </a:rPr>
              <a:t>3 Ways to Exponentially Grow Your Business</a:t>
            </a:r>
            <a:br>
              <a:rPr lang="en-US" altLang="ja-JP" sz="2400" dirty="0" smtClean="0">
                <a:solidFill>
                  <a:schemeClr val="tx1"/>
                </a:solidFill>
                <a:ea typeface="ＭＳ Ｐゴシック" pitchFamily="50" charset="-128"/>
              </a:rPr>
            </a:br>
            <a:endParaRPr lang="en-US" sz="2400" dirty="0" smtClean="0">
              <a:solidFill>
                <a:schemeClr val="tx1"/>
              </a:solidFill>
            </a:endParaRPr>
          </a:p>
        </p:txBody>
      </p:sp>
      <p:sp>
        <p:nvSpPr>
          <p:cNvPr id="2471940" name="Rectangle 4"/>
          <p:cNvSpPr>
            <a:spLocks noChangeArrowheads="1"/>
          </p:cNvSpPr>
          <p:nvPr/>
        </p:nvSpPr>
        <p:spPr bwMode="auto">
          <a:xfrm>
            <a:off x="7315200" y="2286000"/>
            <a:ext cx="838200"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2471941" name="Rectangle 5"/>
          <p:cNvSpPr>
            <a:spLocks noChangeArrowheads="1"/>
          </p:cNvSpPr>
          <p:nvPr/>
        </p:nvSpPr>
        <p:spPr bwMode="auto">
          <a:xfrm>
            <a:off x="4356100" y="2286000"/>
            <a:ext cx="530225"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2471942" name="Rectangle 6"/>
          <p:cNvSpPr>
            <a:spLocks noChangeArrowheads="1"/>
          </p:cNvSpPr>
          <p:nvPr/>
        </p:nvSpPr>
        <p:spPr bwMode="auto">
          <a:xfrm>
            <a:off x="609600" y="1524000"/>
            <a:ext cx="7772400" cy="685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65543" name="Text Box 7"/>
          <p:cNvSpPr txBox="1">
            <a:spLocks noChangeArrowheads="1"/>
          </p:cNvSpPr>
          <p:nvPr/>
        </p:nvSpPr>
        <p:spPr bwMode="auto">
          <a:xfrm>
            <a:off x="914400" y="1600200"/>
            <a:ext cx="7315200" cy="701675"/>
          </a:xfrm>
          <a:prstGeom prst="rect">
            <a:avLst/>
          </a:prstGeom>
          <a:noFill/>
          <a:ln w="9525">
            <a:noFill/>
            <a:miter lim="800000"/>
            <a:headEnd/>
            <a:tailEnd/>
          </a:ln>
        </p:spPr>
        <p:txBody>
          <a:bodyPr>
            <a:spAutoFit/>
          </a:bodyPr>
          <a:lstStyle/>
          <a:p>
            <a:pPr algn="ctr" eaLnBrk="0" hangingPunct="0">
              <a:spcBef>
                <a:spcPct val="50000"/>
              </a:spcBef>
            </a:pPr>
            <a:r>
              <a:rPr lang="en-US" altLang="ja-JP" sz="4000" b="0" dirty="0">
                <a:latin typeface="Times"/>
              </a:rPr>
              <a:t>Revenue　</a:t>
            </a:r>
            <a:endParaRPr lang="en-US" sz="3600" b="0" dirty="0">
              <a:latin typeface="Times New Roman" pitchFamily="18" charset="0"/>
            </a:endParaRPr>
          </a:p>
        </p:txBody>
      </p:sp>
      <p:sp>
        <p:nvSpPr>
          <p:cNvPr id="2471944" name="Rectangle 8"/>
          <p:cNvSpPr>
            <a:spLocks noChangeArrowheads="1"/>
          </p:cNvSpPr>
          <p:nvPr/>
        </p:nvSpPr>
        <p:spPr bwMode="auto">
          <a:xfrm>
            <a:off x="2068513" y="2286000"/>
            <a:ext cx="533400"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65545" name="Text Box 9"/>
          <p:cNvSpPr txBox="1">
            <a:spLocks noChangeArrowheads="1"/>
          </p:cNvSpPr>
          <p:nvPr/>
        </p:nvSpPr>
        <p:spPr bwMode="auto">
          <a:xfrm>
            <a:off x="533400" y="4800600"/>
            <a:ext cx="7772400" cy="1446550"/>
          </a:xfrm>
          <a:prstGeom prst="rect">
            <a:avLst/>
          </a:prstGeom>
          <a:noFill/>
          <a:ln w="9525">
            <a:noFill/>
            <a:miter lim="800000"/>
            <a:headEnd/>
            <a:tailEnd/>
          </a:ln>
        </p:spPr>
        <p:txBody>
          <a:bodyPr>
            <a:spAutoFit/>
          </a:bodyPr>
          <a:lstStyle/>
          <a:p>
            <a:pPr algn="ctr" eaLnBrk="0" hangingPunct="0"/>
            <a:r>
              <a:rPr lang="en-US" altLang="ja-JP" sz="3200" b="0" dirty="0">
                <a:latin typeface="Times"/>
              </a:rPr>
              <a:t>List the marketing pillars that your</a:t>
            </a:r>
          </a:p>
          <a:p>
            <a:pPr algn="ctr" eaLnBrk="0" hangingPunct="0"/>
            <a:r>
              <a:rPr lang="en-US" altLang="ja-JP" sz="3200" b="0" dirty="0">
                <a:latin typeface="Times"/>
              </a:rPr>
              <a:t>business is currently utilizing.</a:t>
            </a:r>
          </a:p>
          <a:p>
            <a:pPr algn="ctr" eaLnBrk="0" hangingPunct="0"/>
            <a:endParaRPr lang="en-US" sz="2400" b="0" dirty="0">
              <a:latin typeface="Times New Roman" pitchFamily="18" charset="0"/>
            </a:endParaRPr>
          </a:p>
        </p:txBody>
      </p:sp>
      <p:sp>
        <p:nvSpPr>
          <p:cNvPr id="2471946" name="Rectangle 10"/>
          <p:cNvSpPr>
            <a:spLocks noChangeArrowheads="1"/>
          </p:cNvSpPr>
          <p:nvPr/>
        </p:nvSpPr>
        <p:spPr bwMode="auto">
          <a:xfrm>
            <a:off x="3592513" y="2286000"/>
            <a:ext cx="530225"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2471947" name="Rectangle 11"/>
          <p:cNvSpPr>
            <a:spLocks noChangeArrowheads="1"/>
          </p:cNvSpPr>
          <p:nvPr/>
        </p:nvSpPr>
        <p:spPr bwMode="auto">
          <a:xfrm>
            <a:off x="5116513" y="2286000"/>
            <a:ext cx="530225"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2471948" name="Rectangle 12"/>
          <p:cNvSpPr>
            <a:spLocks noChangeArrowheads="1"/>
          </p:cNvSpPr>
          <p:nvPr/>
        </p:nvSpPr>
        <p:spPr bwMode="auto">
          <a:xfrm>
            <a:off x="2832100" y="2286000"/>
            <a:ext cx="530225"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2471949" name="Rectangle 13"/>
          <p:cNvSpPr>
            <a:spLocks noChangeArrowheads="1"/>
          </p:cNvSpPr>
          <p:nvPr/>
        </p:nvSpPr>
        <p:spPr bwMode="auto">
          <a:xfrm>
            <a:off x="6629400" y="2286000"/>
            <a:ext cx="457200"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2471950" name="Rectangle 14"/>
          <p:cNvSpPr>
            <a:spLocks noChangeArrowheads="1"/>
          </p:cNvSpPr>
          <p:nvPr/>
        </p:nvSpPr>
        <p:spPr bwMode="auto">
          <a:xfrm>
            <a:off x="5878513" y="2286000"/>
            <a:ext cx="530225"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65551" name="Text Box 15"/>
          <p:cNvSpPr txBox="1">
            <a:spLocks noChangeArrowheads="1"/>
          </p:cNvSpPr>
          <p:nvPr/>
        </p:nvSpPr>
        <p:spPr bwMode="auto">
          <a:xfrm>
            <a:off x="6183313" y="2438400"/>
            <a:ext cx="184150" cy="457200"/>
          </a:xfrm>
          <a:prstGeom prst="rect">
            <a:avLst/>
          </a:prstGeom>
          <a:noFill/>
          <a:ln w="9525">
            <a:noFill/>
            <a:miter lim="800000"/>
            <a:headEnd/>
            <a:tailEnd/>
          </a:ln>
        </p:spPr>
        <p:txBody>
          <a:bodyPr wrap="none">
            <a:spAutoFit/>
          </a:bodyPr>
          <a:lstStyle/>
          <a:p>
            <a:pPr eaLnBrk="0" hangingPunct="0"/>
            <a:endParaRPr lang="en-US" altLang="ja-JP" sz="2400" b="0" dirty="0">
              <a:latin typeface="Times New Roman" pitchFamily="18" charset="0"/>
            </a:endParaRPr>
          </a:p>
        </p:txBody>
      </p:sp>
      <p:sp>
        <p:nvSpPr>
          <p:cNvPr id="2471952" name="Rectangle 16"/>
          <p:cNvSpPr>
            <a:spLocks noChangeArrowheads="1"/>
          </p:cNvSpPr>
          <p:nvPr/>
        </p:nvSpPr>
        <p:spPr bwMode="auto">
          <a:xfrm>
            <a:off x="990600" y="2287588"/>
            <a:ext cx="835025" cy="2209800"/>
          </a:xfrm>
          <a:prstGeom prst="rect">
            <a:avLst/>
          </a:prstGeom>
          <a:solidFill>
            <a:srgbClr val="FFFF99"/>
          </a:solidFill>
          <a:ln w="9525">
            <a:solidFill>
              <a:schemeClr val="tx1"/>
            </a:solidFill>
            <a:miter lim="800000"/>
            <a:headEnd/>
            <a:tailEnd/>
          </a:ln>
          <a:effectLst/>
        </p:spPr>
        <p:txBody>
          <a:bodyPr wrap="none" anchor="ctr"/>
          <a:lstStyle/>
          <a:p>
            <a:pPr algn="ctr" eaLnBrk="0" hangingPunct="0"/>
            <a:endParaRPr lang="ja-JP" altLang="en-US">
              <a:effectLst>
                <a:outerShdw blurRad="38100" dist="38100" dir="2700000" algn="tl">
                  <a:srgbClr val="FFFFFF"/>
                </a:outerShdw>
              </a:effectLst>
            </a:endParaRPr>
          </a:p>
        </p:txBody>
      </p:sp>
      <p:sp>
        <p:nvSpPr>
          <p:cNvPr id="17" name="Slide Number Placeholder 16"/>
          <p:cNvSpPr>
            <a:spLocks noGrp="1"/>
          </p:cNvSpPr>
          <p:nvPr>
            <p:ph type="sldNum" sz="quarter" idx="12"/>
          </p:nvPr>
        </p:nvSpPr>
        <p:spPr>
          <a:xfrm>
            <a:off x="8534400" y="6407944"/>
            <a:ext cx="478632" cy="450056"/>
          </a:xfrm>
        </p:spPr>
        <p:txBody>
          <a:bodyPr/>
          <a:lstStyle/>
          <a:p>
            <a:fld id="{ED60BFF6-219F-4C3B-BE33-F43E60C9F3AF}" type="slidenum">
              <a:rPr lang="ja-JP" altLang="en-AU" smtClean="0"/>
              <a:pPr/>
              <a:t>80</a:t>
            </a:fld>
            <a:endParaRPr lang="en-AU" altLang="ja-JP" dirty="0"/>
          </a:p>
        </p:txBody>
      </p:sp>
      <p:pic>
        <p:nvPicPr>
          <p:cNvPr id="18"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984665174"/>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Autofit/>
          </a:bodyPr>
          <a:lstStyle/>
          <a:p>
            <a:pPr algn="ctr"/>
            <a:r>
              <a:rPr lang="en-US" sz="2800" b="1" dirty="0" smtClean="0"/>
              <a:t>Find the Motherlode of Wealth in Your Business</a:t>
            </a:r>
            <a:endParaRPr lang="en-US" sz="2800" dirty="0"/>
          </a:p>
        </p:txBody>
      </p:sp>
      <p:sp>
        <p:nvSpPr>
          <p:cNvPr id="3" name="Content Placeholder 2"/>
          <p:cNvSpPr>
            <a:spLocks noGrp="1"/>
          </p:cNvSpPr>
          <p:nvPr>
            <p:ph idx="1"/>
          </p:nvPr>
        </p:nvSpPr>
        <p:spPr>
          <a:xfrm>
            <a:off x="381000" y="990600"/>
            <a:ext cx="8458200" cy="5016691"/>
          </a:xfrm>
        </p:spPr>
        <p:txBody>
          <a:bodyPr>
            <a:normAutofit/>
          </a:bodyPr>
          <a:lstStyle/>
          <a:p>
            <a:r>
              <a:rPr lang="en-US" sz="3200" b="1" dirty="0" smtClean="0"/>
              <a:t>Tacticians ask: </a:t>
            </a:r>
            <a:r>
              <a:rPr lang="en-US" sz="3200" b="1" i="1" dirty="0" smtClean="0"/>
              <a:t>“How can we dig faster?”</a:t>
            </a:r>
          </a:p>
          <a:p>
            <a:endParaRPr lang="en-US" sz="3200" b="1" i="1" dirty="0" smtClean="0"/>
          </a:p>
          <a:p>
            <a:r>
              <a:rPr lang="en-US" sz="3200" dirty="0" smtClean="0"/>
              <a:t>As a result, tacticians ask the wrong questions. </a:t>
            </a:r>
          </a:p>
          <a:p>
            <a:pPr>
              <a:buNone/>
            </a:pPr>
            <a:endParaRPr lang="en-US" sz="3200" dirty="0" smtClean="0"/>
          </a:p>
          <a:p>
            <a:r>
              <a:rPr lang="en-US" sz="3200" b="1" dirty="0" smtClean="0"/>
              <a:t>Accurate Thinking Strategists ask:</a:t>
            </a:r>
          </a:p>
          <a:p>
            <a:pPr>
              <a:buNone/>
            </a:pPr>
            <a:r>
              <a:rPr lang="en-US" sz="3200" b="1" i="1" dirty="0" smtClean="0"/>
              <a:t/>
            </a:r>
            <a:br>
              <a:rPr lang="en-US" sz="3200" b="1" i="1" dirty="0" smtClean="0"/>
            </a:br>
            <a:r>
              <a:rPr lang="en-US" sz="3200" b="1" i="1" dirty="0" smtClean="0"/>
              <a:t>“How can we be sure we are digging in the right place?”</a:t>
            </a:r>
          </a:p>
          <a:p>
            <a:endParaRPr lang="en-US" dirty="0"/>
          </a:p>
        </p:txBody>
      </p:sp>
      <p:sp>
        <p:nvSpPr>
          <p:cNvPr id="5" name="Slide Number Placeholder 4"/>
          <p:cNvSpPr>
            <a:spLocks noGrp="1"/>
          </p:cNvSpPr>
          <p:nvPr>
            <p:ph type="sldNum" sz="quarter" idx="12"/>
          </p:nvPr>
        </p:nvSpPr>
        <p:spPr>
          <a:xfrm>
            <a:off x="8458200" y="6407944"/>
            <a:ext cx="554832" cy="365125"/>
          </a:xfrm>
        </p:spPr>
        <p:txBody>
          <a:bodyPr/>
          <a:lstStyle/>
          <a:p>
            <a:fld id="{22355311-62E5-4A26-BBA8-8BE5EC55C6ED}" type="slidenum">
              <a:rPr lang="en-US" smtClean="0"/>
              <a:pPr/>
              <a:t>81</a:t>
            </a:fld>
            <a:endParaRPr lang="en-US" dirty="0"/>
          </a:p>
        </p:txBody>
      </p:sp>
      <p:pic>
        <p:nvPicPr>
          <p:cNvPr id="6"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15927154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lnSpcReduction="10000"/>
          </a:bodyPr>
          <a:lstStyle/>
          <a:p>
            <a:pPr>
              <a:lnSpc>
                <a:spcPct val="150000"/>
              </a:lnSpc>
            </a:pPr>
            <a:r>
              <a:rPr lang="en-US" sz="3600" dirty="0" smtClean="0"/>
              <a:t>By contrast, </a:t>
            </a:r>
            <a:r>
              <a:rPr lang="en-US" sz="3600" b="1" u="sng" dirty="0" smtClean="0"/>
              <a:t>accurate thinking </a:t>
            </a:r>
            <a:r>
              <a:rPr lang="en-US" sz="3600" dirty="0" smtClean="0"/>
              <a:t>strategists think longer-term, using foresight. Their focus is on </a:t>
            </a:r>
            <a:r>
              <a:rPr lang="en-US" sz="3600" i="1" dirty="0" smtClean="0"/>
              <a:t>effectiveness</a:t>
            </a:r>
            <a:r>
              <a:rPr lang="en-US" sz="3600" dirty="0" smtClean="0"/>
              <a:t> - figuring out what change is coming, so you can do the right things. </a:t>
            </a:r>
          </a:p>
          <a:p>
            <a:endParaRPr lang="en-US" dirty="0"/>
          </a:p>
        </p:txBody>
      </p:sp>
      <p:sp>
        <p:nvSpPr>
          <p:cNvPr id="3" name="Slide Number Placeholder 2"/>
          <p:cNvSpPr>
            <a:spLocks noGrp="1"/>
          </p:cNvSpPr>
          <p:nvPr>
            <p:ph type="sldNum" sz="quarter" idx="12"/>
          </p:nvPr>
        </p:nvSpPr>
        <p:spPr>
          <a:xfrm>
            <a:off x="8458200" y="6407944"/>
            <a:ext cx="554832" cy="365125"/>
          </a:xfrm>
        </p:spPr>
        <p:txBody>
          <a:bodyPr/>
          <a:lstStyle/>
          <a:p>
            <a:fld id="{22355311-62E5-4A26-BBA8-8BE5EC55C6ED}" type="slidenum">
              <a:rPr lang="en-US" smtClean="0"/>
              <a:pPr/>
              <a:t>82</a:t>
            </a:fld>
            <a:endParaRPr lang="en-US" dirty="0"/>
          </a:p>
        </p:txBody>
      </p:sp>
      <p:sp>
        <p:nvSpPr>
          <p:cNvPr id="4" name="Title 3"/>
          <p:cNvSpPr>
            <a:spLocks noGrp="1"/>
          </p:cNvSpPr>
          <p:nvPr>
            <p:ph type="title"/>
          </p:nvPr>
        </p:nvSpPr>
        <p:spPr>
          <a:xfrm>
            <a:off x="0" y="0"/>
            <a:ext cx="8763000" cy="1143000"/>
          </a:xfrm>
        </p:spPr>
        <p:txBody>
          <a:bodyPr>
            <a:noAutofit/>
          </a:bodyPr>
          <a:lstStyle/>
          <a:p>
            <a:pPr algn="ctr"/>
            <a:r>
              <a:rPr lang="en-US" sz="2800" dirty="0" smtClean="0"/>
              <a:t>Find the Motherlode of Wealth in Your Business</a:t>
            </a:r>
            <a:endParaRPr lang="en-US" sz="2800"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20734994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a:bodyPr>
          <a:lstStyle/>
          <a:p>
            <a:pPr>
              <a:lnSpc>
                <a:spcPct val="150000"/>
              </a:lnSpc>
            </a:pPr>
            <a:r>
              <a:rPr lang="en-US" dirty="0" smtClean="0"/>
              <a:t>“</a:t>
            </a:r>
            <a:r>
              <a:rPr lang="en-US" sz="3600" dirty="0" smtClean="0"/>
              <a:t>Give me a lever long enough and a fulcrum on which to place it, and I shall move the world.”</a:t>
            </a:r>
          </a:p>
          <a:p>
            <a:pPr>
              <a:lnSpc>
                <a:spcPct val="150000"/>
              </a:lnSpc>
            </a:pPr>
            <a:endParaRPr lang="en-US" sz="3600" dirty="0" smtClean="0"/>
          </a:p>
          <a:p>
            <a:pPr algn="ctr">
              <a:lnSpc>
                <a:spcPct val="150000"/>
              </a:lnSpc>
              <a:buNone/>
            </a:pPr>
            <a:r>
              <a:rPr lang="en-US" sz="3600" dirty="0" smtClean="0"/>
              <a:t>-Archimedes</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a:xfrm>
            <a:off x="8458200" y="6407944"/>
            <a:ext cx="554832" cy="365125"/>
          </a:xfrm>
        </p:spPr>
        <p:txBody>
          <a:bodyPr/>
          <a:lstStyle/>
          <a:p>
            <a:fld id="{22355311-62E5-4A26-BBA8-8BE5EC55C6ED}" type="slidenum">
              <a:rPr lang="en-US" smtClean="0"/>
              <a:pPr/>
              <a:t>83</a:t>
            </a:fld>
            <a:endParaRPr lang="en-US" dirty="0"/>
          </a:p>
        </p:txBody>
      </p:sp>
      <p:pic>
        <p:nvPicPr>
          <p:cNvPr id="6"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40214515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610600" cy="4711891"/>
          </a:xfrm>
        </p:spPr>
        <p:txBody>
          <a:bodyPr>
            <a:normAutofit/>
          </a:bodyPr>
          <a:lstStyle/>
          <a:p>
            <a:pPr marL="0" indent="0" algn="ctr">
              <a:lnSpc>
                <a:spcPct val="150000"/>
              </a:lnSpc>
              <a:buNone/>
            </a:pPr>
            <a:r>
              <a:rPr lang="en-US" altLang="ja-JP" sz="3600" b="1" dirty="0" smtClean="0">
                <a:latin typeface="ＭＳ Ｐゴシック" pitchFamily="50" charset="-128"/>
                <a:ea typeface="ＭＳ Ｐゴシック" pitchFamily="50" charset="-128"/>
              </a:rPr>
              <a:t>It’s all about leverage: Working on the “geometry” of your business</a:t>
            </a:r>
            <a:endParaRPr lang="en-US" altLang="ja-JP" sz="3600" dirty="0" smtClean="0">
              <a:latin typeface="ＭＳ Ｐゴシック" pitchFamily="50" charset="-128"/>
              <a:ea typeface="ＭＳ Ｐゴシック" pitchFamily="50" charset="-128"/>
            </a:endParaRPr>
          </a:p>
          <a:p>
            <a:pPr>
              <a:lnSpc>
                <a:spcPct val="150000"/>
              </a:lnSpc>
            </a:pPr>
            <a:r>
              <a:rPr lang="en-US" altLang="ja-JP" sz="3600" dirty="0" smtClean="0">
                <a:latin typeface="ＭＳ Ｐゴシック" pitchFamily="50" charset="-128"/>
                <a:ea typeface="ＭＳ Ｐゴシック" pitchFamily="50" charset="-128"/>
              </a:rPr>
              <a:t>Two kinds, good and bad (like cholesterol)</a:t>
            </a:r>
          </a:p>
          <a:p>
            <a:pPr>
              <a:lnSpc>
                <a:spcPct val="150000"/>
              </a:lnSpc>
            </a:pPr>
            <a:r>
              <a:rPr lang="en-US" altLang="ja-JP" sz="3600" dirty="0" smtClean="0">
                <a:latin typeface="ＭＳ Ｐゴシック" pitchFamily="50" charset="-128"/>
                <a:ea typeface="ＭＳ Ｐゴシック" pitchFamily="50" charset="-128"/>
              </a:rPr>
              <a:t>Costs you the same no matter what the result</a:t>
            </a:r>
          </a:p>
          <a:p>
            <a:endParaRPr lang="en-US" dirty="0"/>
          </a:p>
        </p:txBody>
      </p:sp>
      <p:sp>
        <p:nvSpPr>
          <p:cNvPr id="3" name="Slide Number Placeholder 2"/>
          <p:cNvSpPr>
            <a:spLocks noGrp="1"/>
          </p:cNvSpPr>
          <p:nvPr>
            <p:ph type="sldNum" sz="quarter" idx="12"/>
          </p:nvPr>
        </p:nvSpPr>
        <p:spPr>
          <a:xfrm>
            <a:off x="8382000" y="6407944"/>
            <a:ext cx="631032" cy="365125"/>
          </a:xfrm>
        </p:spPr>
        <p:txBody>
          <a:bodyPr/>
          <a:lstStyle/>
          <a:p>
            <a:fld id="{22355311-62E5-4A26-BBA8-8BE5EC55C6ED}" type="slidenum">
              <a:rPr lang="en-US" smtClean="0"/>
              <a:pPr/>
              <a:t>84</a:t>
            </a:fld>
            <a:endParaRPr lang="en-US" dirty="0"/>
          </a:p>
        </p:txBody>
      </p:sp>
      <p:sp>
        <p:nvSpPr>
          <p:cNvPr id="4" name="Title 3"/>
          <p:cNvSpPr>
            <a:spLocks noGrp="1"/>
          </p:cNvSpPr>
          <p:nvPr>
            <p:ph type="title"/>
          </p:nvPr>
        </p:nvSpPr>
        <p:spPr/>
        <p:txBody>
          <a:bodyPr/>
          <a:lstStyle/>
          <a:p>
            <a:pPr algn="ctr"/>
            <a:r>
              <a:rPr lang="en-US" dirty="0" smtClean="0"/>
              <a:t>Leverage Marketing</a:t>
            </a:r>
            <a:endParaRPr lang="en-US" dirty="0"/>
          </a:p>
        </p:txBody>
      </p:sp>
      <p:pic>
        <p:nvPicPr>
          <p:cNvPr id="5" name="Content Placeholder 4" descr="Abraham_logo_05.jpg"/>
          <p:cNvPicPr>
            <a:picLocks noChangeAspect="1"/>
          </p:cNvPicPr>
          <p:nvPr/>
        </p:nvPicPr>
        <p:blipFill>
          <a:blip r:embed="rId3"/>
          <a:stretch>
            <a:fillRect/>
          </a:stretch>
        </p:blipFill>
        <p:spPr>
          <a:xfrm>
            <a:off x="7467600" y="5754624"/>
            <a:ext cx="1044477" cy="1103376"/>
          </a:xfrm>
          <a:prstGeom prst="rect">
            <a:avLst/>
          </a:prstGeom>
        </p:spPr>
      </p:pic>
    </p:spTree>
    <p:extLst>
      <p:ext uri="{BB962C8B-B14F-4D97-AF65-F5344CB8AC3E}">
        <p14:creationId xmlns:p14="http://schemas.microsoft.com/office/powerpoint/2010/main" xmlns="" val="16747259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0" y="6407944"/>
            <a:ext cx="631032" cy="365125"/>
          </a:xfrm>
        </p:spPr>
        <p:txBody>
          <a:bodyPr/>
          <a:lstStyle/>
          <a:p>
            <a:fld id="{22355311-62E5-4A26-BBA8-8BE5EC55C6ED}" type="slidenum">
              <a:rPr lang="en-US" smtClean="0"/>
              <a:pPr/>
              <a:t>85</a:t>
            </a:fld>
            <a:endParaRPr lang="en-US" dirty="0"/>
          </a:p>
        </p:txBody>
      </p:sp>
      <p:sp>
        <p:nvSpPr>
          <p:cNvPr id="2" name="Content Placeholder 1"/>
          <p:cNvSpPr>
            <a:spLocks noGrp="1"/>
          </p:cNvSpPr>
          <p:nvPr>
            <p:ph idx="4294967295"/>
          </p:nvPr>
        </p:nvSpPr>
        <p:spPr>
          <a:xfrm>
            <a:off x="838200" y="914400"/>
            <a:ext cx="7543800" cy="4525962"/>
          </a:xfrm>
        </p:spPr>
        <p:txBody>
          <a:bodyPr>
            <a:normAutofit/>
          </a:bodyPr>
          <a:lstStyle/>
          <a:p>
            <a:pPr algn="ctr">
              <a:lnSpc>
                <a:spcPct val="150000"/>
              </a:lnSpc>
            </a:pPr>
            <a:r>
              <a:rPr lang="en-US" sz="4000" dirty="0" smtClean="0"/>
              <a:t>The Concept of </a:t>
            </a:r>
          </a:p>
          <a:p>
            <a:pPr algn="ctr">
              <a:lnSpc>
                <a:spcPct val="150000"/>
              </a:lnSpc>
              <a:buNone/>
            </a:pPr>
            <a:r>
              <a:rPr lang="en-US" sz="4000" dirty="0" smtClean="0"/>
              <a:t>“Leverage Marketing” </a:t>
            </a:r>
          </a:p>
          <a:p>
            <a:pPr algn="ctr">
              <a:lnSpc>
                <a:spcPct val="150000"/>
              </a:lnSpc>
              <a:buNone/>
            </a:pPr>
            <a:r>
              <a:rPr lang="en-US" sz="4000" dirty="0" smtClean="0"/>
              <a:t>taken through it’s totality</a:t>
            </a:r>
            <a:endParaRPr lang="en-US" sz="4000" dirty="0"/>
          </a:p>
        </p:txBody>
      </p:sp>
    </p:spTree>
    <p:extLst>
      <p:ext uri="{BB962C8B-B14F-4D97-AF65-F5344CB8AC3E}">
        <p14:creationId xmlns:p14="http://schemas.microsoft.com/office/powerpoint/2010/main" xmlns="" val="36948547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a:t> </a:t>
            </a:r>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86</a:t>
            </a:fld>
            <a:endParaRPr lang="en-US" dirty="0"/>
          </a:p>
        </p:txBody>
      </p:sp>
      <p:sp>
        <p:nvSpPr>
          <p:cNvPr id="4" name="Title 3"/>
          <p:cNvSpPr>
            <a:spLocks noGrp="1"/>
          </p:cNvSpPr>
          <p:nvPr>
            <p:ph type="title"/>
          </p:nvPr>
        </p:nvSpPr>
        <p:spPr>
          <a:xfrm>
            <a:off x="3733800" y="2743200"/>
            <a:ext cx="8229600" cy="1143000"/>
          </a:xfrm>
        </p:spPr>
        <p:txBody>
          <a:bodyPr>
            <a:noAutofit/>
          </a:bodyPr>
          <a:lstStyle/>
          <a:p>
            <a:r>
              <a:rPr lang="en-US" sz="5000" dirty="0"/>
              <a:t>Testing</a:t>
            </a:r>
            <a:br>
              <a:rPr lang="en-US" sz="5000" dirty="0"/>
            </a:br>
            <a:endParaRPr lang="en-US" sz="5000" dirty="0"/>
          </a:p>
        </p:txBody>
      </p:sp>
      <p:pic>
        <p:nvPicPr>
          <p:cNvPr id="5" name="Content Placeholder 4" descr="Abraham_logo_05.jpg"/>
          <p:cNvPicPr>
            <a:picLocks noChangeAspect="1"/>
          </p:cNvPicPr>
          <p:nvPr/>
        </p:nvPicPr>
        <p:blipFill>
          <a:blip r:embed="rId3"/>
          <a:stretch>
            <a:fillRect/>
          </a:stretch>
        </p:blipFill>
        <p:spPr>
          <a:xfrm>
            <a:off x="8095553" y="5486400"/>
            <a:ext cx="721324" cy="762000"/>
          </a:xfrm>
          <a:prstGeom prst="rect">
            <a:avLst/>
          </a:prstGeom>
        </p:spPr>
      </p:pic>
    </p:spTree>
    <p:extLst>
      <p:ext uri="{BB962C8B-B14F-4D97-AF65-F5344CB8AC3E}">
        <p14:creationId xmlns:p14="http://schemas.microsoft.com/office/powerpoint/2010/main" xmlns="" val="8053043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Validate the Market Before You Invest	</a:t>
            </a:r>
            <a:endParaRPr lang="en-US" dirty="0"/>
          </a:p>
        </p:txBody>
      </p:sp>
      <p:sp>
        <p:nvSpPr>
          <p:cNvPr id="3" name="Content Placeholder 2"/>
          <p:cNvSpPr>
            <a:spLocks noGrp="1"/>
          </p:cNvSpPr>
          <p:nvPr>
            <p:ph idx="1"/>
          </p:nvPr>
        </p:nvSpPr>
        <p:spPr>
          <a:xfrm>
            <a:off x="457200" y="1481328"/>
            <a:ext cx="8229600" cy="4767072"/>
          </a:xfrm>
        </p:spPr>
        <p:txBody>
          <a:bodyPr>
            <a:normAutofit fontScale="92500"/>
          </a:bodyPr>
          <a:lstStyle/>
          <a:p>
            <a:r>
              <a:rPr lang="en-US" sz="2800" dirty="0" smtClean="0"/>
              <a:t>I’m not just talking about investing money (financial capital) – but you want to limit your investment of time, human capital as well as relational capital if you haven't tested the market</a:t>
            </a:r>
          </a:p>
          <a:p>
            <a:endParaRPr lang="en-US" dirty="0" smtClean="0"/>
          </a:p>
          <a:p>
            <a:r>
              <a:rPr lang="en-US" sz="2800" dirty="0" smtClean="0"/>
              <a:t>Crowdfunding is unique in that your customers can also be your investors so use this to validate that this is something that people want</a:t>
            </a:r>
          </a:p>
          <a:p>
            <a:endParaRPr lang="en-US" dirty="0" smtClean="0"/>
          </a:p>
          <a:p>
            <a:pPr lvl="1"/>
            <a:r>
              <a:rPr lang="en-US" sz="2600" dirty="0" smtClean="0"/>
              <a:t>You have the opportunity to get real feedback</a:t>
            </a:r>
            <a:endParaRPr lang="en-US" sz="2600" dirty="0"/>
          </a:p>
        </p:txBody>
      </p:sp>
    </p:spTree>
    <p:extLst>
      <p:ext uri="{BB962C8B-B14F-4D97-AF65-F5344CB8AC3E}">
        <p14:creationId xmlns:p14="http://schemas.microsoft.com/office/powerpoint/2010/main" xmlns="" val="36786879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Verify that the marketplace wants what you’re selling</a:t>
            </a:r>
            <a:endParaRPr lang="en-US" dirty="0"/>
          </a:p>
        </p:txBody>
      </p:sp>
      <p:sp>
        <p:nvSpPr>
          <p:cNvPr id="3" name="Content Placeholder 2"/>
          <p:cNvSpPr>
            <a:spLocks noGrp="1"/>
          </p:cNvSpPr>
          <p:nvPr>
            <p:ph idx="1"/>
          </p:nvPr>
        </p:nvSpPr>
        <p:spPr/>
        <p:txBody>
          <a:bodyPr>
            <a:normAutofit/>
          </a:bodyPr>
          <a:lstStyle/>
          <a:p>
            <a:r>
              <a:rPr lang="en-US" dirty="0" smtClean="0"/>
              <a:t>Before you spend a lot of money investing in production inventory etc. – make certain through a “dry test” that validates or invalidates the viability of your product/service</a:t>
            </a:r>
          </a:p>
          <a:p>
            <a:endParaRPr lang="en-US" dirty="0" smtClean="0"/>
          </a:p>
          <a:p>
            <a:r>
              <a:rPr lang="en-US" dirty="0" smtClean="0"/>
              <a:t>You need a product or service that the marketplace is looking to buy and an advertising approach that can sell that product or service at a profit </a:t>
            </a:r>
            <a:endParaRPr lang="en-US" dirty="0"/>
          </a:p>
        </p:txBody>
      </p:sp>
    </p:spTree>
    <p:extLst>
      <p:ext uri="{BB962C8B-B14F-4D97-AF65-F5344CB8AC3E}">
        <p14:creationId xmlns:p14="http://schemas.microsoft.com/office/powerpoint/2010/main" xmlns="" val="2921288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What's the Gordian knot most people don't know is confounding them that you can verbalize and solve––</a:t>
            </a:r>
            <a:r>
              <a:rPr lang="en-US" dirty="0" smtClean="0"/>
              <a:t>verbalization </a:t>
            </a:r>
            <a:r>
              <a:rPr lang="en-US" dirty="0"/>
              <a:t>causation is the key the solution needs to be actionable</a:t>
            </a:r>
          </a:p>
          <a:p>
            <a:r>
              <a:rPr lang="en-US" dirty="0"/>
              <a:t>Without impact it has no </a:t>
            </a:r>
            <a:r>
              <a:rPr lang="en-US" dirty="0" smtClean="0"/>
              <a:t>value</a:t>
            </a:r>
          </a:p>
          <a:p>
            <a:r>
              <a:rPr lang="en-US" dirty="0"/>
              <a:t>Have you made a decision to cash in on your passion? </a:t>
            </a:r>
          </a:p>
          <a:p>
            <a:endParaRPr lang="en-US" dirty="0"/>
          </a:p>
          <a:p>
            <a:r>
              <a:rPr lang="en-US" dirty="0"/>
              <a:t> Is your startup idea a problem worth solving? </a:t>
            </a:r>
          </a:p>
          <a:p>
            <a:endParaRPr lang="en-US" dirty="0"/>
          </a:p>
          <a:p>
            <a:r>
              <a:rPr lang="en-US" dirty="0"/>
              <a:t> Have you found a product customers will buy? </a:t>
            </a:r>
          </a:p>
          <a:p>
            <a:endParaRPr lang="en-US" dirty="0"/>
          </a:p>
          <a:p>
            <a:r>
              <a:rPr lang="en-US" dirty="0"/>
              <a:t> What do you need to do to sell it and get revenue? </a:t>
            </a:r>
          </a:p>
          <a:p>
            <a:endParaRPr lang="en-US" dirty="0"/>
          </a:p>
          <a:p>
            <a:r>
              <a:rPr lang="en-US" dirty="0"/>
              <a:t> How much time do you have before you run out of passion or cash? </a:t>
            </a:r>
          </a:p>
          <a:p>
            <a:endParaRPr lang="en-US" dirty="0"/>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89</a:t>
            </a:fld>
            <a:endParaRPr lang="en-US" dirty="0"/>
          </a:p>
        </p:txBody>
      </p:sp>
      <p:sp>
        <p:nvSpPr>
          <p:cNvPr id="4" name="Title 3"/>
          <p:cNvSpPr>
            <a:spLocks noGrp="1"/>
          </p:cNvSpPr>
          <p:nvPr>
            <p:ph type="title"/>
          </p:nvPr>
        </p:nvSpPr>
        <p:spPr/>
        <p:txBody>
          <a:bodyPr/>
          <a:lstStyle/>
          <a:p>
            <a:r>
              <a:rPr lang="en-US" dirty="0" smtClean="0"/>
              <a:t>A product that People Need</a:t>
            </a:r>
            <a:endParaRPr lang="en-US" dirty="0"/>
          </a:p>
        </p:txBody>
      </p:sp>
      <p:pic>
        <p:nvPicPr>
          <p:cNvPr id="5" name="Content Placeholder 4" descr="Abraham_logo_05.jpg"/>
          <p:cNvPicPr>
            <a:picLocks noChangeAspect="1"/>
          </p:cNvPicPr>
          <p:nvPr/>
        </p:nvPicPr>
        <p:blipFill>
          <a:blip r:embed="rId3"/>
          <a:stretch>
            <a:fillRect/>
          </a:stretch>
        </p:blipFill>
        <p:spPr>
          <a:xfrm>
            <a:off x="8077200" y="5638800"/>
            <a:ext cx="762000" cy="804970"/>
          </a:xfrm>
          <a:prstGeom prst="rect">
            <a:avLst/>
          </a:prstGeom>
        </p:spPr>
      </p:pic>
    </p:spTree>
    <p:extLst>
      <p:ext uri="{BB962C8B-B14F-4D97-AF65-F5344CB8AC3E}">
        <p14:creationId xmlns:p14="http://schemas.microsoft.com/office/powerpoint/2010/main" xmlns="" val="321040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229600" cy="5029200"/>
          </a:xfrm>
        </p:spPr>
        <p:txBody>
          <a:bodyPr>
            <a:normAutofit/>
          </a:bodyPr>
          <a:lstStyle/>
          <a:p>
            <a:pPr>
              <a:buNone/>
            </a:pPr>
            <a:r>
              <a:rPr lang="en-US" sz="3000" dirty="0" smtClean="0">
                <a:latin typeface="Times New Roman" pitchFamily="18" charset="0"/>
                <a:cs typeface="Times New Roman" pitchFamily="18" charset="0"/>
              </a:rPr>
              <a:t> </a:t>
            </a:r>
          </a:p>
          <a:p>
            <a:pPr>
              <a:buNone/>
            </a:pPr>
            <a:endParaRPr lang="en-US" dirty="0"/>
          </a:p>
          <a:p>
            <a:r>
              <a:rPr lang="en-US" b="1" dirty="0" smtClean="0">
                <a:cs typeface="Times New Roman" pitchFamily="18" charset="0"/>
              </a:rPr>
              <a:t>Platform</a:t>
            </a:r>
            <a:r>
              <a:rPr lang="en-US" b="1" dirty="0">
                <a:cs typeface="Times New Roman" pitchFamily="18" charset="0"/>
              </a:rPr>
              <a:t>/service </a:t>
            </a:r>
            <a:r>
              <a:rPr lang="en-US" b="1" dirty="0" smtClean="0">
                <a:cs typeface="Times New Roman" pitchFamily="18" charset="0"/>
              </a:rPr>
              <a:t>providers</a:t>
            </a:r>
            <a:endParaRPr lang="en-US" b="1" dirty="0">
              <a:cs typeface="Times New Roman" pitchFamily="18" charset="0"/>
            </a:endParaRPr>
          </a:p>
          <a:p>
            <a:r>
              <a:rPr lang="en-US" b="1" dirty="0">
                <a:cs typeface="Times New Roman" pitchFamily="18" charset="0"/>
              </a:rPr>
              <a:t>F</a:t>
            </a:r>
            <a:r>
              <a:rPr lang="en-US" b="1" dirty="0" smtClean="0">
                <a:cs typeface="Times New Roman" pitchFamily="18" charset="0"/>
              </a:rPr>
              <a:t>inancially </a:t>
            </a:r>
            <a:r>
              <a:rPr lang="en-US" b="1" dirty="0">
                <a:cs typeface="Times New Roman" pitchFamily="18" charset="0"/>
              </a:rPr>
              <a:t>regulated and unregulated service </a:t>
            </a:r>
            <a:r>
              <a:rPr lang="en-US" b="1" dirty="0" smtClean="0">
                <a:cs typeface="Times New Roman" pitchFamily="18" charset="0"/>
              </a:rPr>
              <a:t>providers</a:t>
            </a:r>
          </a:p>
          <a:p>
            <a:r>
              <a:rPr lang="en-US" b="1" dirty="0" smtClean="0">
                <a:cs typeface="Times New Roman" pitchFamily="18" charset="0"/>
              </a:rPr>
              <a:t>Sophisticated </a:t>
            </a:r>
            <a:r>
              <a:rPr lang="en-US" b="1" dirty="0">
                <a:cs typeface="Times New Roman" pitchFamily="18" charset="0"/>
              </a:rPr>
              <a:t>investors, contemplatives, large funds–– (</a:t>
            </a:r>
            <a:r>
              <a:rPr lang="en-US" dirty="0">
                <a:cs typeface="Times New Roman" pitchFamily="18" charset="0"/>
              </a:rPr>
              <a:t>Each seeking the highest and best opportunity</a:t>
            </a:r>
            <a:r>
              <a:rPr lang="en-US" dirty="0" smtClean="0">
                <a:cs typeface="Times New Roman" pitchFamily="18" charset="0"/>
              </a:rPr>
              <a:t>)</a:t>
            </a:r>
          </a:p>
          <a:p>
            <a:pPr>
              <a:buNone/>
            </a:pPr>
            <a:endParaRPr lang="en-US" dirty="0" smtClean="0"/>
          </a:p>
        </p:txBody>
      </p:sp>
      <p:sp>
        <p:nvSpPr>
          <p:cNvPr id="4" name="Slide Number Placeholder 3"/>
          <p:cNvSpPr>
            <a:spLocks noGrp="1"/>
          </p:cNvSpPr>
          <p:nvPr>
            <p:ph type="sldNum" sz="quarter" idx="12"/>
          </p:nvPr>
        </p:nvSpPr>
        <p:spPr/>
        <p:txBody>
          <a:bodyPr/>
          <a:lstStyle/>
          <a:p>
            <a:fld id="{F0926855-8391-4251-BB9B-7018D126B371}" type="slidenum">
              <a:rPr lang="en-US" smtClean="0"/>
              <a:pPr/>
              <a:t>9</a:t>
            </a:fld>
            <a:endParaRPr lang="en-US" dirty="0"/>
          </a:p>
        </p:txBody>
      </p:sp>
      <p:sp>
        <p:nvSpPr>
          <p:cNvPr id="2" name="Title 1"/>
          <p:cNvSpPr>
            <a:spLocks noGrp="1"/>
          </p:cNvSpPr>
          <p:nvPr>
            <p:ph type="title"/>
          </p:nvPr>
        </p:nvSpPr>
        <p:spPr>
          <a:xfrm>
            <a:off x="1066800" y="228600"/>
            <a:ext cx="8229600" cy="1143000"/>
          </a:xfrm>
        </p:spPr>
        <p:txBody>
          <a:bodyPr>
            <a:noAutofit/>
          </a:bodyPr>
          <a:lstStyle/>
          <a:p>
            <a:r>
              <a:rPr lang="en-US" sz="4000" dirty="0" smtClean="0"/>
              <a:t/>
            </a:r>
            <a:br>
              <a:rPr lang="en-US" sz="4000" dirty="0" smtClean="0"/>
            </a:br>
            <a:r>
              <a:rPr lang="en-US" sz="4000" dirty="0" smtClean="0"/>
              <a:t> Let’s Take an Inventory Of Who’s Here Today:</a:t>
            </a:r>
            <a:br>
              <a:rPr lang="en-US" sz="4000" dirty="0" smtClean="0"/>
            </a:br>
            <a:endParaRPr lang="en-US" sz="4000" u="sng" dirty="0">
              <a:latin typeface="+mn-lt"/>
            </a:endParaRPr>
          </a:p>
        </p:txBody>
      </p:sp>
      <p:pic>
        <p:nvPicPr>
          <p:cNvPr id="5" name="Content Placeholder 4" descr="Abraham_logo_05.jpg"/>
          <p:cNvPicPr>
            <a:picLocks noChangeAspect="1"/>
          </p:cNvPicPr>
          <p:nvPr/>
        </p:nvPicPr>
        <p:blipFill>
          <a:blip r:embed="rId3"/>
          <a:stretch>
            <a:fillRect/>
          </a:stretch>
        </p:blipFill>
        <p:spPr>
          <a:xfrm>
            <a:off x="8201127" y="5867400"/>
            <a:ext cx="539550" cy="569976"/>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What </a:t>
            </a:r>
            <a:r>
              <a:rPr lang="en-US" dirty="0"/>
              <a:t>does your target market prospect buyer </a:t>
            </a:r>
            <a:r>
              <a:rPr lang="en-US" dirty="0" smtClean="0"/>
              <a:t>value </a:t>
            </a:r>
            <a:r>
              <a:rPr lang="en-US" dirty="0"/>
              <a:t>most––</a:t>
            </a:r>
            <a:r>
              <a:rPr lang="en-US" dirty="0" smtClean="0"/>
              <a:t>how do </a:t>
            </a:r>
            <a:r>
              <a:rPr lang="en-US" dirty="0"/>
              <a:t>you know? Why</a:t>
            </a:r>
            <a:r>
              <a:rPr lang="en-US" dirty="0" smtClean="0"/>
              <a:t>?</a:t>
            </a:r>
          </a:p>
          <a:p>
            <a:r>
              <a:rPr lang="en-US" dirty="0" smtClean="0"/>
              <a:t>Most </a:t>
            </a:r>
            <a:r>
              <a:rPr lang="en-US" dirty="0"/>
              <a:t>people I've met in this field have IQs way above my pay </a:t>
            </a:r>
            <a:r>
              <a:rPr lang="en-US" dirty="0" smtClean="0"/>
              <a:t>grade. </a:t>
            </a:r>
            <a:r>
              <a:rPr lang="en-US" dirty="0"/>
              <a:t>But their strategic/marketing/critical thinking/ability to mitigate, reduce their target </a:t>
            </a:r>
            <a:r>
              <a:rPr lang="en-US" dirty="0" smtClean="0"/>
              <a:t>markets </a:t>
            </a:r>
            <a:r>
              <a:rPr lang="en-US" dirty="0"/>
              <a:t>risk is modest </a:t>
            </a:r>
            <a:r>
              <a:rPr lang="en-US" dirty="0" smtClean="0"/>
              <a:t>in comparison</a:t>
            </a:r>
          </a:p>
          <a:p>
            <a:endParaRPr lang="en-US" dirty="0"/>
          </a:p>
          <a:p>
            <a:r>
              <a:rPr lang="en-US" dirty="0"/>
              <a:t>You must master marketing strategy </a:t>
            </a:r>
            <a:r>
              <a:rPr lang="en-US" dirty="0" smtClean="0"/>
              <a:t>innovation, management, </a:t>
            </a:r>
            <a:r>
              <a:rPr lang="en-US" dirty="0"/>
              <a:t>and optimal thinking</a:t>
            </a:r>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90</a:t>
            </a:fld>
            <a:endParaRPr lang="en-US" dirty="0"/>
          </a:p>
        </p:txBody>
      </p:sp>
      <p:sp>
        <p:nvSpPr>
          <p:cNvPr id="4" name="Title 3"/>
          <p:cNvSpPr>
            <a:spLocks noGrp="1"/>
          </p:cNvSpPr>
          <p:nvPr>
            <p:ph type="title"/>
          </p:nvPr>
        </p:nvSpPr>
        <p:spPr/>
        <p:txBody>
          <a:bodyPr/>
          <a:lstStyle/>
          <a:p>
            <a:r>
              <a:rPr lang="en-US" dirty="0" smtClean="0"/>
              <a:t>Speaking of Value</a:t>
            </a:r>
            <a:endParaRPr lang="en-US" dirty="0"/>
          </a:p>
        </p:txBody>
      </p:sp>
      <p:pic>
        <p:nvPicPr>
          <p:cNvPr id="5" name="Content Placeholder 4" descr="Abraham_logo_05.jpg"/>
          <p:cNvPicPr>
            <a:picLocks noChangeAspect="1"/>
          </p:cNvPicPr>
          <p:nvPr/>
        </p:nvPicPr>
        <p:blipFill>
          <a:blip r:embed="rId3"/>
          <a:stretch>
            <a:fillRect/>
          </a:stretch>
        </p:blipFill>
        <p:spPr>
          <a:xfrm>
            <a:off x="8239818" y="5791200"/>
            <a:ext cx="577059" cy="609600"/>
          </a:xfrm>
          <a:prstGeom prst="rect">
            <a:avLst/>
          </a:prstGeom>
        </p:spPr>
      </p:pic>
    </p:spTree>
    <p:extLst>
      <p:ext uri="{BB962C8B-B14F-4D97-AF65-F5344CB8AC3E}">
        <p14:creationId xmlns:p14="http://schemas.microsoft.com/office/powerpoint/2010/main" xmlns="" val="37623072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smtClean="0"/>
          </a:p>
          <a:p>
            <a:pPr algn="ctr"/>
            <a:endParaRPr lang="en-US" sz="3200" dirty="0"/>
          </a:p>
          <a:p>
            <a:pPr algn="ctr"/>
            <a:r>
              <a:rPr lang="en-US" sz="3200" dirty="0" smtClean="0"/>
              <a:t>How have you denominated?</a:t>
            </a:r>
          </a:p>
          <a:p>
            <a:pPr algn="ctr"/>
            <a:endParaRPr lang="en-US" sz="3200" dirty="0" smtClean="0"/>
          </a:p>
          <a:p>
            <a:pPr algn="ctr"/>
            <a:r>
              <a:rPr lang="en-US" sz="3200" dirty="0" smtClean="0"/>
              <a:t>How have you demonstrated?</a:t>
            </a:r>
          </a:p>
          <a:p>
            <a:pPr algn="ctr"/>
            <a:endParaRPr lang="en-US" sz="3200" dirty="0" smtClean="0"/>
          </a:p>
          <a:p>
            <a:pPr algn="ctr"/>
            <a:r>
              <a:rPr lang="en-US" sz="3200" dirty="0" smtClean="0"/>
              <a:t>Have you tested it against alternatives?</a:t>
            </a:r>
          </a:p>
        </p:txBody>
      </p:sp>
      <p:sp>
        <p:nvSpPr>
          <p:cNvPr id="3" name="Slide Number Placeholder 2"/>
          <p:cNvSpPr>
            <a:spLocks noGrp="1"/>
          </p:cNvSpPr>
          <p:nvPr>
            <p:ph type="sldNum" sz="quarter" idx="12"/>
          </p:nvPr>
        </p:nvSpPr>
        <p:spPr/>
        <p:txBody>
          <a:bodyPr/>
          <a:lstStyle/>
          <a:p>
            <a:fld id="{F0926855-8391-4251-BB9B-7018D126B371}" type="slidenum">
              <a:rPr lang="en-US" smtClean="0"/>
              <a:pPr/>
              <a:t>91</a:t>
            </a:fld>
            <a:endParaRPr lang="en-US" dirty="0"/>
          </a:p>
        </p:txBody>
      </p:sp>
      <p:sp>
        <p:nvSpPr>
          <p:cNvPr id="4" name="Title 3"/>
          <p:cNvSpPr>
            <a:spLocks noGrp="1"/>
          </p:cNvSpPr>
          <p:nvPr>
            <p:ph type="title"/>
          </p:nvPr>
        </p:nvSpPr>
        <p:spPr/>
        <p:txBody>
          <a:bodyPr/>
          <a:lstStyle/>
          <a:p>
            <a:r>
              <a:rPr lang="en-US" dirty="0" smtClean="0"/>
              <a:t>Why should someone say yes?</a:t>
            </a:r>
            <a:endParaRPr lang="en-US" dirty="0"/>
          </a:p>
        </p:txBody>
      </p:sp>
      <p:pic>
        <p:nvPicPr>
          <p:cNvPr id="5" name="Content Placeholder 4" descr="Abraham_logo_05.jpg"/>
          <p:cNvPicPr>
            <a:picLocks noChangeAspect="1"/>
          </p:cNvPicPr>
          <p:nvPr/>
        </p:nvPicPr>
        <p:blipFill>
          <a:blip r:embed="rId3"/>
          <a:stretch>
            <a:fillRect/>
          </a:stretch>
        </p:blipFill>
        <p:spPr>
          <a:xfrm>
            <a:off x="8077200" y="5486400"/>
            <a:ext cx="739677" cy="781388"/>
          </a:xfrm>
          <a:prstGeom prst="rect">
            <a:avLst/>
          </a:prstGeom>
        </p:spPr>
      </p:pic>
    </p:spTree>
    <p:extLst>
      <p:ext uri="{BB962C8B-B14F-4D97-AF65-F5344CB8AC3E}">
        <p14:creationId xmlns:p14="http://schemas.microsoft.com/office/powerpoint/2010/main" xmlns="" val="10567750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05000"/>
            <a:ext cx="8686800" cy="5092891"/>
          </a:xfrm>
        </p:spPr>
        <p:txBody>
          <a:bodyPr>
            <a:normAutofit fontScale="25000" lnSpcReduction="20000"/>
          </a:bodyPr>
          <a:lstStyle/>
          <a:p>
            <a:pPr>
              <a:buNone/>
            </a:pPr>
            <a:r>
              <a:rPr lang="en-US" sz="11200" dirty="0" smtClean="0"/>
              <a:t>	</a:t>
            </a:r>
          </a:p>
          <a:p>
            <a:r>
              <a:rPr lang="en-US" sz="11200" dirty="0" smtClean="0"/>
              <a:t>Change propositions change results</a:t>
            </a:r>
          </a:p>
          <a:p>
            <a:endParaRPr lang="en-US" sz="11200" dirty="0" smtClean="0"/>
          </a:p>
          <a:p>
            <a:r>
              <a:rPr lang="en-US" sz="11200" dirty="0" smtClean="0"/>
              <a:t>Change risk reversal double redouble results</a:t>
            </a:r>
          </a:p>
          <a:p>
            <a:endParaRPr lang="en-US" sz="11200" dirty="0" smtClean="0"/>
          </a:p>
          <a:p>
            <a:r>
              <a:rPr lang="en-US" sz="11200" dirty="0" smtClean="0"/>
              <a:t>Change headlines or equivalent can improve up to 21 times</a:t>
            </a:r>
          </a:p>
          <a:p>
            <a:endParaRPr lang="en-US" sz="11200" dirty="0" smtClean="0"/>
          </a:p>
          <a:p>
            <a:r>
              <a:rPr lang="en-US" sz="11200" dirty="0" smtClean="0"/>
              <a:t>At front end or backend and can transform a marginal or unprofitable and rise into a monumentally the monumental moneymaker</a:t>
            </a:r>
          </a:p>
          <a:p>
            <a:endParaRPr lang="en-US" sz="6400" dirty="0" smtClean="0"/>
          </a:p>
          <a:p>
            <a:endParaRPr lang="en-US" sz="6400" dirty="0" smtClean="0"/>
          </a:p>
          <a:p>
            <a:pPr>
              <a:buNone/>
            </a:pPr>
            <a:endParaRPr lang="en-US" sz="6400" dirty="0" smtClean="0"/>
          </a:p>
          <a:p>
            <a:pPr>
              <a:buNone/>
            </a:pPr>
            <a:endParaRPr lang="en-US" sz="6400" dirty="0" smtClean="0"/>
          </a:p>
          <a:p>
            <a:pPr>
              <a:buNone/>
            </a:pPr>
            <a:r>
              <a:rPr lang="en-US" sz="6400" dirty="0" smtClean="0"/>
              <a:t> </a:t>
            </a:r>
          </a:p>
          <a:p>
            <a:pPr>
              <a:buNone/>
            </a:pPr>
            <a:endParaRPr lang="en-US" sz="6400" dirty="0" smtClean="0"/>
          </a:p>
          <a:p>
            <a:endParaRPr lang="en-US" sz="6400" dirty="0" smtClean="0"/>
          </a:p>
          <a:p>
            <a:endParaRPr lang="en-US" sz="6400" dirty="0" smtClean="0"/>
          </a:p>
          <a:p>
            <a:pPr>
              <a:buNone/>
            </a:pPr>
            <a:endParaRPr lang="en-US" sz="6400" dirty="0" smtClean="0"/>
          </a:p>
          <a:p>
            <a:pPr algn="ctr">
              <a:lnSpc>
                <a:spcPct val="150000"/>
              </a:lnSpc>
              <a:buNone/>
            </a:pPr>
            <a:endParaRPr lang="en-US" sz="6400" dirty="0" smtClean="0"/>
          </a:p>
          <a:p>
            <a:endParaRPr lang="en-US" sz="6400" dirty="0"/>
          </a:p>
        </p:txBody>
      </p:sp>
      <p:sp>
        <p:nvSpPr>
          <p:cNvPr id="3" name="Title 2"/>
          <p:cNvSpPr>
            <a:spLocks noGrp="1"/>
          </p:cNvSpPr>
          <p:nvPr>
            <p:ph type="title"/>
          </p:nvPr>
        </p:nvSpPr>
        <p:spPr/>
        <p:txBody>
          <a:bodyPr>
            <a:normAutofit/>
          </a:bodyPr>
          <a:lstStyle/>
          <a:p>
            <a:pPr algn="ctr"/>
            <a:r>
              <a:rPr lang="en-US" dirty="0" smtClean="0"/>
              <a:t>Upside Leverage</a:t>
            </a:r>
            <a:endParaRPr lang="en-US" dirty="0"/>
          </a:p>
        </p:txBody>
      </p:sp>
      <p:sp>
        <p:nvSpPr>
          <p:cNvPr id="4" name="Slide Number Placeholder 3"/>
          <p:cNvSpPr>
            <a:spLocks noGrp="1"/>
          </p:cNvSpPr>
          <p:nvPr>
            <p:ph type="sldNum" sz="quarter" idx="12"/>
          </p:nvPr>
        </p:nvSpPr>
        <p:spPr/>
        <p:txBody>
          <a:bodyPr/>
          <a:lstStyle/>
          <a:p>
            <a:fld id="{22355311-62E5-4A26-BBA8-8BE5EC55C6ED}" type="slidenum">
              <a:rPr lang="en-US" smtClean="0"/>
              <a:pPr/>
              <a:t>92</a:t>
            </a:fld>
            <a:endParaRPr lang="en-US" dirty="0"/>
          </a:p>
        </p:txBody>
      </p:sp>
      <p:pic>
        <p:nvPicPr>
          <p:cNvPr id="6" name="Content Placeholder 4" descr="Abraham_logo_05.jpg"/>
          <p:cNvPicPr>
            <a:picLocks noChangeAspect="1"/>
          </p:cNvPicPr>
          <p:nvPr/>
        </p:nvPicPr>
        <p:blipFill>
          <a:blip r:embed="rId3"/>
          <a:stretch>
            <a:fillRect/>
          </a:stretch>
        </p:blipFill>
        <p:spPr>
          <a:xfrm>
            <a:off x="8534400" y="5715000"/>
            <a:ext cx="649192" cy="68580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25963"/>
          </a:xfrm>
        </p:spPr>
        <p:txBody>
          <a:bodyPr>
            <a:normAutofit/>
          </a:bodyPr>
          <a:lstStyle/>
          <a:p>
            <a:pPr>
              <a:buNone/>
            </a:pPr>
            <a:r>
              <a:rPr lang="en-US" sz="4000" dirty="0" smtClean="0"/>
              <a:t>	Bootstrapping - How to Create a Startup With Massive potential and Fund It With Customer Revenue.</a:t>
            </a:r>
            <a:endParaRPr lang="en-US" sz="4000"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93</a:t>
            </a:fld>
            <a:endParaRPr lang="en-US" dirty="0"/>
          </a:p>
        </p:txBody>
      </p:sp>
      <p:sp>
        <p:nvSpPr>
          <p:cNvPr id="4" name="Title 3"/>
          <p:cNvSpPr>
            <a:spLocks noGrp="1"/>
          </p:cNvSpPr>
          <p:nvPr>
            <p:ph type="title"/>
          </p:nvPr>
        </p:nvSpPr>
        <p:spPr/>
        <p:txBody>
          <a:bodyPr>
            <a:normAutofit fontScale="90000"/>
          </a:bodyPr>
          <a:lstStyle/>
          <a:p>
            <a:pPr algn="ctr"/>
            <a:r>
              <a:rPr lang="en-US" dirty="0">
                <a:effectLst/>
              </a:rPr>
              <a:t> </a:t>
            </a:r>
            <a:br>
              <a:rPr lang="en-US" dirty="0">
                <a:effectLst/>
              </a:rPr>
            </a:br>
            <a:r>
              <a:rPr lang="en-US" sz="4400" dirty="0">
                <a:effectLst/>
              </a:rPr>
              <a:t>Colossal </a:t>
            </a:r>
            <a:r>
              <a:rPr lang="en-US" sz="4400" dirty="0" smtClean="0">
                <a:effectLst/>
              </a:rPr>
              <a:t>bootstrapping</a:t>
            </a:r>
            <a:endParaRPr lang="en-US" sz="4400" dirty="0">
              <a:effectLst/>
            </a:endParaRPr>
          </a:p>
        </p:txBody>
      </p:sp>
      <p:pic>
        <p:nvPicPr>
          <p:cNvPr id="5" name="Content Placeholder 4" descr="Abraham_logo_05.jpg"/>
          <p:cNvPicPr>
            <a:picLocks noChangeAspect="1"/>
          </p:cNvPicPr>
          <p:nvPr/>
        </p:nvPicPr>
        <p:blipFill>
          <a:blip r:embed="rId3"/>
          <a:stretch>
            <a:fillRect/>
          </a:stretch>
        </p:blipFill>
        <p:spPr>
          <a:xfrm>
            <a:off x="8095553" y="5486400"/>
            <a:ext cx="721324" cy="762000"/>
          </a:xfrm>
          <a:prstGeom prst="rect">
            <a:avLst/>
          </a:prstGeom>
        </p:spPr>
      </p:pic>
    </p:spTree>
    <p:extLst>
      <p:ext uri="{BB962C8B-B14F-4D97-AF65-F5344CB8AC3E}">
        <p14:creationId xmlns:p14="http://schemas.microsoft.com/office/powerpoint/2010/main" xmlns="" val="37234898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endParaRPr lang="en-US" dirty="0"/>
          </a:p>
          <a:p>
            <a:r>
              <a:rPr lang="en-US" dirty="0" smtClean="0">
                <a:solidFill>
                  <a:srgbClr val="FF0000"/>
                </a:solidFill>
              </a:rPr>
              <a:t>Myth - </a:t>
            </a:r>
            <a:r>
              <a:rPr lang="en-US" dirty="0"/>
              <a:t>entrepreneurs bootstrap always scrimped and saved––work </a:t>
            </a:r>
            <a:r>
              <a:rPr lang="en-US" dirty="0" smtClean="0"/>
              <a:t>their hearts </a:t>
            </a:r>
            <a:r>
              <a:rPr lang="en-US" dirty="0"/>
              <a:t>out and struggle.</a:t>
            </a:r>
          </a:p>
          <a:p>
            <a:pPr marL="109728" indent="0">
              <a:buNone/>
            </a:pPr>
            <a:r>
              <a:rPr lang="en-US" dirty="0"/>
              <a:t> </a:t>
            </a:r>
          </a:p>
          <a:p>
            <a:r>
              <a:rPr lang="en-US" dirty="0"/>
              <a:t>In fact the </a:t>
            </a:r>
            <a:r>
              <a:rPr lang="en-US" dirty="0" smtClean="0"/>
              <a:t>people who </a:t>
            </a:r>
            <a:r>
              <a:rPr lang="en-US" dirty="0"/>
              <a:t>understand highest and best use turn resources other people's </a:t>
            </a:r>
            <a:r>
              <a:rPr lang="en-US" dirty="0" smtClean="0"/>
              <a:t>relationships </a:t>
            </a:r>
            <a:r>
              <a:rPr lang="en-US" dirty="0"/>
              <a:t>into profound revenue and income streams</a:t>
            </a:r>
          </a:p>
          <a:p>
            <a:endParaRPr lang="en-US" dirty="0"/>
          </a:p>
          <a:p>
            <a:r>
              <a:rPr lang="en-US" dirty="0"/>
              <a:t>Problem is most startups, bootstrapped or not don't have a viable roadmap to follow </a:t>
            </a:r>
          </a:p>
          <a:p>
            <a:endParaRPr lang="en-US" dirty="0"/>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94</a:t>
            </a:fld>
            <a:endParaRPr lang="en-US" dirty="0"/>
          </a:p>
        </p:txBody>
      </p:sp>
      <p:sp>
        <p:nvSpPr>
          <p:cNvPr id="4" name="Title 3"/>
          <p:cNvSpPr>
            <a:spLocks noGrp="1"/>
          </p:cNvSpPr>
          <p:nvPr>
            <p:ph type="title"/>
          </p:nvPr>
        </p:nvSpPr>
        <p:spPr/>
        <p:txBody>
          <a:bodyPr/>
          <a:lstStyle/>
          <a:p>
            <a:r>
              <a:rPr lang="en-US" dirty="0" smtClean="0"/>
              <a:t>Colossal Bootstrapping</a:t>
            </a:r>
            <a:endParaRPr lang="en-US" dirty="0"/>
          </a:p>
        </p:txBody>
      </p:sp>
      <p:pic>
        <p:nvPicPr>
          <p:cNvPr id="5" name="Content Placeholder 4" descr="Abraham_logo_05.jpg"/>
          <p:cNvPicPr>
            <a:picLocks noChangeAspect="1"/>
          </p:cNvPicPr>
          <p:nvPr/>
        </p:nvPicPr>
        <p:blipFill>
          <a:blip r:embed="rId3"/>
          <a:stretch>
            <a:fillRect/>
          </a:stretch>
        </p:blipFill>
        <p:spPr>
          <a:xfrm>
            <a:off x="8229600" y="5638800"/>
            <a:ext cx="721324" cy="762000"/>
          </a:xfrm>
          <a:prstGeom prst="rect">
            <a:avLst/>
          </a:prstGeom>
        </p:spPr>
      </p:pic>
    </p:spTree>
    <p:extLst>
      <p:ext uri="{BB962C8B-B14F-4D97-AF65-F5344CB8AC3E}">
        <p14:creationId xmlns:p14="http://schemas.microsoft.com/office/powerpoint/2010/main" xmlns="" val="30625798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rmAutofit fontScale="77500" lnSpcReduction="20000"/>
          </a:bodyPr>
          <a:lstStyle/>
          <a:p>
            <a:pPr>
              <a:buNone/>
            </a:pPr>
            <a:r>
              <a:rPr lang="en-US" b="1" u="sng" dirty="0" smtClean="0"/>
              <a:t>Who Has Successfully Bootstrapped?</a:t>
            </a:r>
          </a:p>
          <a:p>
            <a:pPr>
              <a:buNone/>
            </a:pPr>
            <a:r>
              <a:rPr lang="en-US" dirty="0" smtClean="0"/>
              <a:t> </a:t>
            </a:r>
          </a:p>
          <a:p>
            <a:r>
              <a:rPr lang="en-US" dirty="0" smtClean="0"/>
              <a:t>Sam Walton of Walmart</a:t>
            </a:r>
          </a:p>
          <a:p>
            <a:pPr>
              <a:buNone/>
            </a:pPr>
            <a:endParaRPr lang="en-US" dirty="0" smtClean="0"/>
          </a:p>
          <a:p>
            <a:r>
              <a:rPr lang="en-US" dirty="0" smtClean="0"/>
              <a:t>Bill Gates of Microsoft</a:t>
            </a:r>
          </a:p>
          <a:p>
            <a:endParaRPr lang="en-US" dirty="0" smtClean="0"/>
          </a:p>
          <a:p>
            <a:r>
              <a:rPr lang="en-US" dirty="0" smtClean="0"/>
              <a:t>Larry Ellis of Oracle</a:t>
            </a:r>
          </a:p>
          <a:p>
            <a:pPr>
              <a:buNone/>
            </a:pPr>
            <a:endParaRPr lang="en-US" dirty="0" smtClean="0"/>
          </a:p>
          <a:p>
            <a:r>
              <a:rPr lang="en-US" dirty="0" smtClean="0"/>
              <a:t>Michael Dell of Dell Computers</a:t>
            </a:r>
          </a:p>
          <a:p>
            <a:pPr>
              <a:buNone/>
            </a:pPr>
            <a:endParaRPr lang="en-US" dirty="0" smtClean="0"/>
          </a:p>
          <a:p>
            <a:r>
              <a:rPr lang="en-US" dirty="0" smtClean="0"/>
              <a:t>John Mackey of Whole Foods</a:t>
            </a:r>
            <a:br>
              <a:rPr lang="en-US" dirty="0" smtClean="0"/>
            </a:br>
            <a:endParaRPr lang="en-US" dirty="0" smtClean="0"/>
          </a:p>
          <a:p>
            <a:r>
              <a:rPr lang="en-US" dirty="0" smtClean="0"/>
              <a:t>Founders of many successful web- based companies like Zynga, Braintree and Storm 8.</a:t>
            </a:r>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95</a:t>
            </a:fld>
            <a:endParaRPr lang="en-US" dirty="0"/>
          </a:p>
        </p:txBody>
      </p:sp>
      <p:sp>
        <p:nvSpPr>
          <p:cNvPr id="4" name="Title 3"/>
          <p:cNvSpPr>
            <a:spLocks noGrp="1"/>
          </p:cNvSpPr>
          <p:nvPr>
            <p:ph type="title"/>
          </p:nvPr>
        </p:nvSpPr>
        <p:spPr/>
        <p:txBody>
          <a:bodyPr>
            <a:normAutofit fontScale="90000"/>
          </a:bodyPr>
          <a:lstStyle/>
          <a:p>
            <a:pPr algn="ctr"/>
            <a:r>
              <a:rPr lang="en-US" dirty="0">
                <a:effectLst/>
              </a:rPr>
              <a:t> </a:t>
            </a:r>
            <a:br>
              <a:rPr lang="en-US" dirty="0">
                <a:effectLst/>
              </a:rPr>
            </a:br>
            <a:r>
              <a:rPr lang="en-US" sz="4400" dirty="0">
                <a:effectLst/>
              </a:rPr>
              <a:t>Colossal </a:t>
            </a:r>
            <a:r>
              <a:rPr lang="en-US" sz="4400" dirty="0" smtClean="0">
                <a:effectLst/>
              </a:rPr>
              <a:t>Bootstrapping</a:t>
            </a:r>
            <a:endParaRPr lang="en-US" sz="4400" dirty="0">
              <a:effectLst/>
            </a:endParaRPr>
          </a:p>
        </p:txBody>
      </p:sp>
      <p:pic>
        <p:nvPicPr>
          <p:cNvPr id="5" name="Content Placeholder 4" descr="Abraham_logo_05.jpg"/>
          <p:cNvPicPr>
            <a:picLocks noChangeAspect="1"/>
          </p:cNvPicPr>
          <p:nvPr/>
        </p:nvPicPr>
        <p:blipFill>
          <a:blip r:embed="rId3"/>
          <a:stretch>
            <a:fillRect/>
          </a:stretch>
        </p:blipFill>
        <p:spPr>
          <a:xfrm>
            <a:off x="8095553" y="5486400"/>
            <a:ext cx="721324" cy="762000"/>
          </a:xfrm>
          <a:prstGeom prst="rect">
            <a:avLst/>
          </a:prstGeom>
        </p:spPr>
      </p:pic>
    </p:spTree>
    <p:extLst>
      <p:ext uri="{BB962C8B-B14F-4D97-AF65-F5344CB8AC3E}">
        <p14:creationId xmlns:p14="http://schemas.microsoft.com/office/powerpoint/2010/main" xmlns="" val="42937301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382000" cy="5410200"/>
          </a:xfrm>
        </p:spPr>
        <p:txBody>
          <a:bodyPr>
            <a:noAutofit/>
          </a:bodyPr>
          <a:lstStyle/>
          <a:p>
            <a:endParaRPr lang="en-US" sz="2600" dirty="0" smtClean="0"/>
          </a:p>
          <a:p>
            <a:r>
              <a:rPr lang="en-US" sz="2600" dirty="0" smtClean="0"/>
              <a:t>FUBU got off the ground and rolling by Bootstrapping. The key concept here is to take something you're passionate about and use that passion to solve a problem. </a:t>
            </a:r>
          </a:p>
          <a:p>
            <a:endParaRPr lang="en-US" sz="2600" dirty="0"/>
          </a:p>
          <a:p>
            <a:r>
              <a:rPr lang="en-US" sz="2400" dirty="0"/>
              <a:t>Marc Randolph, The founder of </a:t>
            </a:r>
            <a:r>
              <a:rPr lang="en-US" sz="2400" dirty="0" err="1"/>
              <a:t>NetFlix</a:t>
            </a:r>
            <a:r>
              <a:rPr lang="en-US" sz="2400" dirty="0"/>
              <a:t> - he was passionate about movies. He tested his hypothesis, and he was right, people wanted to have DVD's delivered to their door! It was related to DVD's, something he was already passionate about.</a:t>
            </a:r>
          </a:p>
          <a:p>
            <a:endParaRPr lang="en-US" sz="2600" dirty="0" smtClean="0"/>
          </a:p>
          <a:p>
            <a:pPr>
              <a:buNone/>
            </a:pPr>
            <a:r>
              <a:rPr lang="en-US" sz="2600" dirty="0" smtClean="0"/>
              <a:t> </a:t>
            </a:r>
          </a:p>
          <a:p>
            <a:r>
              <a:rPr lang="en-US" sz="2600" dirty="0" smtClean="0"/>
              <a:t> </a:t>
            </a:r>
          </a:p>
          <a:p>
            <a:endParaRPr lang="en-US" sz="2600" dirty="0" smtClean="0"/>
          </a:p>
          <a:p>
            <a:pPr>
              <a:buNone/>
            </a:pPr>
            <a:endParaRPr lang="en-US" sz="2600"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96</a:t>
            </a:fld>
            <a:endParaRPr lang="en-US" dirty="0"/>
          </a:p>
        </p:txBody>
      </p:sp>
      <p:sp>
        <p:nvSpPr>
          <p:cNvPr id="4" name="Title 3"/>
          <p:cNvSpPr>
            <a:spLocks noGrp="1"/>
          </p:cNvSpPr>
          <p:nvPr>
            <p:ph type="title"/>
          </p:nvPr>
        </p:nvSpPr>
        <p:spPr>
          <a:xfrm>
            <a:off x="457200" y="-457200"/>
            <a:ext cx="8229600" cy="1143000"/>
          </a:xfrm>
        </p:spPr>
        <p:txBody>
          <a:bodyPr>
            <a:normAutofit fontScale="90000"/>
          </a:bodyPr>
          <a:lstStyle/>
          <a:p>
            <a:pPr algn="ctr"/>
            <a:r>
              <a:rPr lang="en-US" dirty="0">
                <a:effectLst/>
              </a:rPr>
              <a:t> </a:t>
            </a:r>
            <a:br>
              <a:rPr lang="en-US" dirty="0">
                <a:effectLst/>
              </a:rPr>
            </a:br>
            <a:r>
              <a:rPr lang="en-US" sz="4400" dirty="0">
                <a:effectLst/>
              </a:rPr>
              <a:t>Colossal </a:t>
            </a:r>
            <a:r>
              <a:rPr lang="en-US" sz="4400" dirty="0" smtClean="0">
                <a:effectLst/>
              </a:rPr>
              <a:t>Bootstrapping</a:t>
            </a:r>
            <a:endParaRPr lang="en-US" sz="4400" dirty="0">
              <a:effectLst/>
            </a:endParaRPr>
          </a:p>
        </p:txBody>
      </p:sp>
      <p:pic>
        <p:nvPicPr>
          <p:cNvPr id="5" name="Content Placeholder 4" descr="Abraham_logo_05.jpg"/>
          <p:cNvPicPr>
            <a:picLocks noChangeAspect="1"/>
          </p:cNvPicPr>
          <p:nvPr/>
        </p:nvPicPr>
        <p:blipFill>
          <a:blip r:embed="rId3"/>
          <a:stretch>
            <a:fillRect/>
          </a:stretch>
        </p:blipFill>
        <p:spPr>
          <a:xfrm>
            <a:off x="8077200" y="5638800"/>
            <a:ext cx="721324" cy="762000"/>
          </a:xfrm>
          <a:prstGeom prst="rect">
            <a:avLst/>
          </a:prstGeom>
        </p:spPr>
      </p:pic>
    </p:spTree>
    <p:extLst>
      <p:ext uri="{BB962C8B-B14F-4D97-AF65-F5344CB8AC3E}">
        <p14:creationId xmlns:p14="http://schemas.microsoft.com/office/powerpoint/2010/main" xmlns="" val="8548917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fontScale="25000" lnSpcReduction="20000"/>
          </a:bodyPr>
          <a:lstStyle/>
          <a:p>
            <a:r>
              <a:rPr lang="en-US" sz="8800" dirty="0" smtClean="0"/>
              <a:t>Categorizing </a:t>
            </a:r>
            <a:r>
              <a:rPr lang="en-US" sz="8800" dirty="0"/>
              <a:t>the analyzing favorable unfavorable resulting 45 different pitches and propositions looking at the successful and </a:t>
            </a:r>
            <a:r>
              <a:rPr lang="en-US" sz="8800" dirty="0" smtClean="0"/>
              <a:t>unsuccessful</a:t>
            </a:r>
          </a:p>
          <a:p>
            <a:endParaRPr lang="en-US" sz="8800" dirty="0" smtClean="0"/>
          </a:p>
          <a:p>
            <a:r>
              <a:rPr lang="en-US" sz="8800" dirty="0"/>
              <a:t>Validating and pre-validating the proposition, market premise, before you asked for money––or ask for fees––try this test (consultants and friends </a:t>
            </a:r>
            <a:r>
              <a:rPr lang="en-US" sz="8800" dirty="0" smtClean="0"/>
              <a:t>buy </a:t>
            </a:r>
            <a:r>
              <a:rPr lang="en-US" sz="8800" dirty="0"/>
              <a:t>them your </a:t>
            </a:r>
            <a:r>
              <a:rPr lang="en-US" sz="8800" dirty="0" smtClean="0"/>
              <a:t>time-cite </a:t>
            </a:r>
            <a:r>
              <a:rPr lang="en-US" sz="8800" dirty="0"/>
              <a:t>successful lessons </a:t>
            </a:r>
            <a:r>
              <a:rPr lang="en-US" sz="8800" dirty="0" smtClean="0"/>
              <a:t>learned</a:t>
            </a:r>
          </a:p>
          <a:p>
            <a:endParaRPr lang="en-US" sz="8800" dirty="0" smtClean="0"/>
          </a:p>
          <a:p>
            <a:r>
              <a:rPr lang="en-US" sz="8800" dirty="0"/>
              <a:t>Only a matter time before someone has to make the 1st </a:t>
            </a:r>
            <a:r>
              <a:rPr lang="en-US" sz="8800" dirty="0" smtClean="0"/>
              <a:t>investment</a:t>
            </a:r>
          </a:p>
          <a:p>
            <a:endParaRPr lang="en-US" sz="8800" dirty="0" smtClean="0"/>
          </a:p>
          <a:p>
            <a:r>
              <a:rPr lang="en-US" sz="8800" dirty="0"/>
              <a:t>Only matter of time before the people you desire will start doing business with you. To invest in them 1st but invest something that has value to them not you</a:t>
            </a:r>
            <a:endParaRPr lang="en-US" sz="8800" dirty="0" smtClean="0"/>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97</a:t>
            </a:fld>
            <a:endParaRPr lang="en-US" dirty="0"/>
          </a:p>
        </p:txBody>
      </p:sp>
      <p:sp>
        <p:nvSpPr>
          <p:cNvPr id="4" name="Title 3"/>
          <p:cNvSpPr>
            <a:spLocks noGrp="1"/>
          </p:cNvSpPr>
          <p:nvPr>
            <p:ph type="title"/>
          </p:nvPr>
        </p:nvSpPr>
        <p:spPr/>
        <p:txBody>
          <a:bodyPr>
            <a:normAutofit/>
          </a:bodyPr>
          <a:lstStyle/>
          <a:p>
            <a:r>
              <a:rPr lang="en-US" dirty="0" smtClean="0">
                <a:effectLst/>
              </a:rPr>
              <a:t>Preparing for the Investment</a:t>
            </a:r>
            <a:endParaRPr lang="en-US" dirty="0"/>
          </a:p>
        </p:txBody>
      </p:sp>
      <p:pic>
        <p:nvPicPr>
          <p:cNvPr id="5" name="Content Placeholder 4" descr="Abraham_logo_05.jpg"/>
          <p:cNvPicPr>
            <a:picLocks noChangeAspect="1"/>
          </p:cNvPicPr>
          <p:nvPr/>
        </p:nvPicPr>
        <p:blipFill>
          <a:blip r:embed="rId3"/>
          <a:stretch>
            <a:fillRect/>
          </a:stretch>
        </p:blipFill>
        <p:spPr>
          <a:xfrm>
            <a:off x="8167685" y="5715000"/>
            <a:ext cx="649192" cy="685800"/>
          </a:xfrm>
          <a:prstGeom prst="rect">
            <a:avLst/>
          </a:prstGeom>
        </p:spPr>
      </p:pic>
    </p:spTree>
    <p:extLst>
      <p:ext uri="{BB962C8B-B14F-4D97-AF65-F5344CB8AC3E}">
        <p14:creationId xmlns:p14="http://schemas.microsoft.com/office/powerpoint/2010/main" xmlns="" val="34504683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610600" cy="5257800"/>
          </a:xfrm>
        </p:spPr>
        <p:txBody>
          <a:bodyPr>
            <a:normAutofit fontScale="25000" lnSpcReduction="20000"/>
          </a:bodyPr>
          <a:lstStyle/>
          <a:p>
            <a:pPr lvl="0" fontAlgn="base"/>
            <a:r>
              <a:rPr lang="en-US" sz="7200" b="1" dirty="0" smtClean="0"/>
              <a:t>Do </a:t>
            </a:r>
            <a:r>
              <a:rPr lang="en-US" sz="7200" b="1" dirty="0"/>
              <a:t>Your Basic </a:t>
            </a:r>
            <a:r>
              <a:rPr lang="en-US" sz="7200" b="1" dirty="0" smtClean="0"/>
              <a:t>Homework</a:t>
            </a:r>
          </a:p>
          <a:p>
            <a:pPr lvl="1" fontAlgn="base"/>
            <a:r>
              <a:rPr lang="en-US" sz="7200" b="1" dirty="0" smtClean="0"/>
              <a:t>Be Prepared and do your Due Diligence</a:t>
            </a:r>
          </a:p>
          <a:p>
            <a:pPr lvl="1" fontAlgn="base"/>
            <a:endParaRPr lang="en-US" sz="7200" b="1" dirty="0" smtClean="0"/>
          </a:p>
          <a:p>
            <a:pPr fontAlgn="base"/>
            <a:r>
              <a:rPr lang="en-US" sz="7200" b="1" dirty="0" smtClean="0"/>
              <a:t>First Impressions</a:t>
            </a:r>
          </a:p>
          <a:p>
            <a:pPr lvl="1" fontAlgn="base"/>
            <a:r>
              <a:rPr lang="en-US" sz="7200" b="1" dirty="0" smtClean="0"/>
              <a:t>Look the Part</a:t>
            </a:r>
          </a:p>
          <a:p>
            <a:pPr lvl="1" fontAlgn="base"/>
            <a:r>
              <a:rPr lang="en-US" sz="7200" b="1" dirty="0" smtClean="0"/>
              <a:t>The Investors are Judging you and your Body Language so be cognizant of that</a:t>
            </a:r>
          </a:p>
          <a:p>
            <a:pPr lvl="1" fontAlgn="base"/>
            <a:endParaRPr lang="en-US" sz="7200" dirty="0"/>
          </a:p>
          <a:p>
            <a:pPr lvl="0" fontAlgn="base"/>
            <a:r>
              <a:rPr lang="en-US" sz="7200" b="1" dirty="0"/>
              <a:t>Have Your </a:t>
            </a:r>
            <a:r>
              <a:rPr lang="en-US" sz="7200" b="1" dirty="0" smtClean="0"/>
              <a:t>Proof</a:t>
            </a:r>
          </a:p>
          <a:p>
            <a:pPr lvl="1" fontAlgn="base"/>
            <a:r>
              <a:rPr lang="en-US" sz="7200" b="1" dirty="0" smtClean="0"/>
              <a:t>Have a comprehensive and well deliberated plan</a:t>
            </a:r>
          </a:p>
          <a:p>
            <a:pPr lvl="1" fontAlgn="base"/>
            <a:r>
              <a:rPr lang="en-US" sz="7200" b="1" dirty="0" smtClean="0"/>
              <a:t>Do the footwork and get to know your market</a:t>
            </a:r>
          </a:p>
          <a:p>
            <a:pPr lvl="1" fontAlgn="base"/>
            <a:endParaRPr lang="en-US" sz="7200" b="1" dirty="0" smtClean="0"/>
          </a:p>
          <a:p>
            <a:pPr fontAlgn="base"/>
            <a:r>
              <a:rPr lang="en-US" sz="7200" b="1" dirty="0" smtClean="0"/>
              <a:t>Know </a:t>
            </a:r>
            <a:r>
              <a:rPr lang="en-US" sz="7200" b="1" dirty="0"/>
              <a:t>Everything About Your </a:t>
            </a:r>
            <a:r>
              <a:rPr lang="en-US" sz="7200" b="1" dirty="0" smtClean="0"/>
              <a:t>Business</a:t>
            </a:r>
          </a:p>
          <a:p>
            <a:pPr lvl="1" fontAlgn="base"/>
            <a:r>
              <a:rPr lang="en-US" sz="7200" b="1" dirty="0" smtClean="0"/>
              <a:t>Be prepared to answer ALL questions related to your business </a:t>
            </a:r>
          </a:p>
          <a:p>
            <a:pPr lvl="1" fontAlgn="base"/>
            <a:r>
              <a:rPr lang="en-US" sz="7200" b="1" dirty="0" smtClean="0"/>
              <a:t>Be sure that your product is successful and that your business plan is SOLID</a:t>
            </a:r>
          </a:p>
          <a:p>
            <a:pPr lvl="1" fontAlgn="base"/>
            <a:endParaRPr lang="en-US" sz="7200" dirty="0"/>
          </a:p>
          <a:p>
            <a:pPr lvl="0" fontAlgn="base"/>
            <a:r>
              <a:rPr lang="en-US" sz="7200" b="1" dirty="0"/>
              <a:t>Admit Your </a:t>
            </a:r>
            <a:r>
              <a:rPr lang="en-US" sz="7200" b="1" dirty="0" smtClean="0"/>
              <a:t>Mistakes</a:t>
            </a:r>
          </a:p>
          <a:p>
            <a:pPr lvl="1" fontAlgn="base"/>
            <a:r>
              <a:rPr lang="en-US" sz="7200" b="1" dirty="0" smtClean="0"/>
              <a:t>Have an outline for your successful performance history </a:t>
            </a:r>
          </a:p>
          <a:p>
            <a:pPr lvl="1" fontAlgn="base"/>
            <a:r>
              <a:rPr lang="en-US" sz="7200" b="1" dirty="0" smtClean="0"/>
              <a:t>It’s OK to have made mistakes – it shows character if you were able to persevere and react well to them </a:t>
            </a:r>
          </a:p>
          <a:p>
            <a:pPr lvl="1" fontAlgn="base"/>
            <a:endParaRPr lang="en-US" dirty="0"/>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98</a:t>
            </a:fld>
            <a:endParaRPr lang="en-US" dirty="0"/>
          </a:p>
        </p:txBody>
      </p:sp>
      <p:sp>
        <p:nvSpPr>
          <p:cNvPr id="4" name="Title 3"/>
          <p:cNvSpPr>
            <a:spLocks noGrp="1"/>
          </p:cNvSpPr>
          <p:nvPr>
            <p:ph type="title"/>
          </p:nvPr>
        </p:nvSpPr>
        <p:spPr>
          <a:xfrm>
            <a:off x="381000" y="304800"/>
            <a:ext cx="8229600" cy="1143000"/>
          </a:xfrm>
        </p:spPr>
        <p:txBody>
          <a:bodyPr>
            <a:normAutofit fontScale="90000"/>
          </a:bodyPr>
          <a:lstStyle/>
          <a:p>
            <a:r>
              <a:rPr lang="en-US" dirty="0"/>
              <a:t>Once You’re In The Room: The Art of the Pitch</a:t>
            </a:r>
            <a:br>
              <a:rPr lang="en-US" dirty="0"/>
            </a:br>
            <a:endParaRPr lang="en-US" dirty="0"/>
          </a:p>
        </p:txBody>
      </p:sp>
    </p:spTree>
    <p:extLst>
      <p:ext uri="{BB962C8B-B14F-4D97-AF65-F5344CB8AC3E}">
        <p14:creationId xmlns:p14="http://schemas.microsoft.com/office/powerpoint/2010/main" xmlns="" val="11411112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fontAlgn="base"/>
            <a:r>
              <a:rPr lang="en-US" b="1" dirty="0"/>
              <a:t>Know What You Want and What You’re Going to Do With </a:t>
            </a:r>
            <a:r>
              <a:rPr lang="en-US" b="1" dirty="0" smtClean="0"/>
              <a:t>It</a:t>
            </a:r>
          </a:p>
          <a:p>
            <a:pPr lvl="1" fontAlgn="base"/>
            <a:r>
              <a:rPr lang="en-US" b="1" dirty="0" smtClean="0"/>
              <a:t>What do you expect from the investor (i.e. strategic help, relationships)</a:t>
            </a:r>
          </a:p>
          <a:p>
            <a:pPr lvl="1" fontAlgn="base"/>
            <a:r>
              <a:rPr lang="en-US" b="1" dirty="0" smtClean="0"/>
              <a:t>Know how you’ll use the money and be specific</a:t>
            </a:r>
            <a:endParaRPr lang="en-US" dirty="0"/>
          </a:p>
          <a:p>
            <a:pPr lvl="0" fontAlgn="base"/>
            <a:r>
              <a:rPr lang="en-US" b="1" dirty="0" smtClean="0"/>
              <a:t>Know </a:t>
            </a:r>
            <a:r>
              <a:rPr lang="en-US" b="1" dirty="0"/>
              <a:t>What You’re </a:t>
            </a:r>
            <a:r>
              <a:rPr lang="en-US" b="1" dirty="0" smtClean="0"/>
              <a:t>Offering</a:t>
            </a:r>
          </a:p>
          <a:p>
            <a:pPr lvl="1" fontAlgn="base"/>
            <a:r>
              <a:rPr lang="en-US" b="1" dirty="0" smtClean="0"/>
              <a:t>Learn how to valuate your company</a:t>
            </a:r>
            <a:endParaRPr lang="en-US" dirty="0"/>
          </a:p>
          <a:p>
            <a:pPr lvl="0" fontAlgn="base"/>
            <a:r>
              <a:rPr lang="en-US" b="1" dirty="0"/>
              <a:t>Know What’s Important to the Investor</a:t>
            </a:r>
            <a:endParaRPr lang="en-US" dirty="0"/>
          </a:p>
          <a:p>
            <a:pPr lvl="0" fontAlgn="base"/>
            <a:r>
              <a:rPr lang="en-US" b="1" dirty="0"/>
              <a:t>Investors Invest in the Person</a:t>
            </a:r>
            <a:endParaRPr lang="en-US" dirty="0"/>
          </a:p>
          <a:p>
            <a:pPr lvl="0" fontAlgn="base"/>
            <a:r>
              <a:rPr lang="en-US" b="1" dirty="0"/>
              <a:t>Plan for the Future</a:t>
            </a:r>
            <a:endParaRPr lang="en-US" dirty="0"/>
          </a:p>
          <a:p>
            <a:endParaRPr lang="en-US" dirty="0"/>
          </a:p>
        </p:txBody>
      </p:sp>
      <p:sp>
        <p:nvSpPr>
          <p:cNvPr id="3" name="Slide Number Placeholder 2"/>
          <p:cNvSpPr>
            <a:spLocks noGrp="1"/>
          </p:cNvSpPr>
          <p:nvPr>
            <p:ph type="sldNum" sz="quarter" idx="12"/>
          </p:nvPr>
        </p:nvSpPr>
        <p:spPr/>
        <p:txBody>
          <a:bodyPr/>
          <a:lstStyle/>
          <a:p>
            <a:fld id="{F0926855-8391-4251-BB9B-7018D126B371}" type="slidenum">
              <a:rPr lang="en-US" smtClean="0"/>
              <a:pPr/>
              <a:t>99</a:t>
            </a:fld>
            <a:endParaRPr lang="en-US" dirty="0"/>
          </a:p>
        </p:txBody>
      </p:sp>
      <p:sp>
        <p:nvSpPr>
          <p:cNvPr id="4" name="Title 3"/>
          <p:cNvSpPr>
            <a:spLocks noGrp="1"/>
          </p:cNvSpPr>
          <p:nvPr>
            <p:ph type="title"/>
          </p:nvPr>
        </p:nvSpPr>
        <p:spPr/>
        <p:txBody>
          <a:bodyPr>
            <a:normAutofit fontScale="90000"/>
          </a:bodyPr>
          <a:lstStyle/>
          <a:p>
            <a:r>
              <a:rPr lang="en-US" dirty="0"/>
              <a:t>Once You’re In The Room: The Art of the Pitch</a:t>
            </a:r>
            <a:br>
              <a:rPr lang="en-US" dirty="0"/>
            </a:br>
            <a:endParaRPr lang="en-US" dirty="0"/>
          </a:p>
        </p:txBody>
      </p:sp>
    </p:spTree>
    <p:extLst>
      <p:ext uri="{BB962C8B-B14F-4D97-AF65-F5344CB8AC3E}">
        <p14:creationId xmlns:p14="http://schemas.microsoft.com/office/powerpoint/2010/main" xmlns="" val="24919800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2601</TotalTime>
  <Words>8934</Words>
  <Application>Microsoft Macintosh PowerPoint</Application>
  <PresentationFormat>On-screen Show (4:3)</PresentationFormat>
  <Paragraphs>1998</Paragraphs>
  <Slides>233</Slides>
  <Notes>215</Notes>
  <HiddenSlides>0</HiddenSlides>
  <MMClips>0</MMClips>
  <ScaleCrop>false</ScaleCrop>
  <HeadingPairs>
    <vt:vector size="4" baseType="variant">
      <vt:variant>
        <vt:lpstr>Theme</vt:lpstr>
      </vt:variant>
      <vt:variant>
        <vt:i4>1</vt:i4>
      </vt:variant>
      <vt:variant>
        <vt:lpstr>Slide Titles</vt:lpstr>
      </vt:variant>
      <vt:variant>
        <vt:i4>233</vt:i4>
      </vt:variant>
    </vt:vector>
  </HeadingPairs>
  <TitlesOfParts>
    <vt:vector size="234" baseType="lpstr">
      <vt:lpstr>Concourse</vt:lpstr>
      <vt:lpstr>Slide 1</vt:lpstr>
      <vt:lpstr>When Worlds Collide!</vt:lpstr>
      <vt:lpstr>When Worlds Collide</vt:lpstr>
      <vt:lpstr>When Worlds  Collide!!!   </vt:lpstr>
      <vt:lpstr>When Worlds Collide  </vt:lpstr>
      <vt:lpstr>When Worlds  Collide!!!   </vt:lpstr>
      <vt:lpstr>When Worlds  Collide!!!   </vt:lpstr>
      <vt:lpstr>When Worlds  Collide!!!   </vt:lpstr>
      <vt:lpstr>  Let’s Take an Inventory Of Who’s Here Today: </vt:lpstr>
      <vt:lpstr>Let’s Take an Inventory Of Who’s Here Today:</vt:lpstr>
      <vt:lpstr>When Worlds  Collide!!!   </vt:lpstr>
      <vt:lpstr>  Who Will Benefit? </vt:lpstr>
      <vt:lpstr>When Worlds  Collide!!!   </vt:lpstr>
      <vt:lpstr>   Types of Crowdfunding </vt:lpstr>
      <vt:lpstr>When Worlds  Collide!!! </vt:lpstr>
      <vt:lpstr>When Worlds Collide!!! </vt:lpstr>
      <vt:lpstr>When Worlds  Collide!!! </vt:lpstr>
      <vt:lpstr>Tale of Two Scenarios…</vt:lpstr>
      <vt:lpstr>Yes There are Big Winners but also Big Lessons to Learn</vt:lpstr>
      <vt:lpstr>The Positive and the Negative </vt:lpstr>
      <vt:lpstr>Let’s Come Back to Reality</vt:lpstr>
      <vt:lpstr> Using Entrepreneurship for Economic Growth</vt:lpstr>
      <vt:lpstr>When Worlds  Collide!!! </vt:lpstr>
      <vt:lpstr>You are able to Control Your Results</vt:lpstr>
      <vt:lpstr>There’s always a choice</vt:lpstr>
      <vt:lpstr>Risk Reversal</vt:lpstr>
      <vt:lpstr>My Background</vt:lpstr>
      <vt:lpstr>My Background</vt:lpstr>
      <vt:lpstr>Let’s Be Clear on WHO I AM NOT--</vt:lpstr>
      <vt:lpstr>Let’s Be Clear on WHO I AM--</vt:lpstr>
      <vt:lpstr>My Expertise…</vt:lpstr>
      <vt:lpstr>My Expertise…</vt:lpstr>
      <vt:lpstr>Why they Pay Me?</vt:lpstr>
      <vt:lpstr>Why They Pay Me</vt:lpstr>
      <vt:lpstr>When Worlds  Collide!!! </vt:lpstr>
      <vt:lpstr>Bottom line?</vt:lpstr>
      <vt:lpstr>Nine Drivers of Exponential Profit</vt:lpstr>
      <vt:lpstr>Nine Drivers of Exponential Profit</vt:lpstr>
      <vt:lpstr>Nine Drivers of Exponential Profit</vt:lpstr>
      <vt:lpstr>Nine Drivers of Exponential Profit</vt:lpstr>
      <vt:lpstr>Nine Drivers of Exponential Profit</vt:lpstr>
      <vt:lpstr>Nine Drivers of Exponential Profit</vt:lpstr>
      <vt:lpstr>Nine Drivers of Exponential Profit</vt:lpstr>
      <vt:lpstr>Nine Drivers of Exponential Profit</vt:lpstr>
      <vt:lpstr>Nine Drivers of Exponential Profit</vt:lpstr>
      <vt:lpstr>Nine Drivers of Exponential Profit</vt:lpstr>
      <vt:lpstr>Nine Drivers of Exponential Profit</vt:lpstr>
      <vt:lpstr>Nine Drivers of Exponential Profit</vt:lpstr>
      <vt:lpstr>Nine Drivers of Exponential Profit</vt:lpstr>
      <vt:lpstr>Nine Drivers of Exponential Profit</vt:lpstr>
      <vt:lpstr>When Worlds  Collide!!! </vt:lpstr>
      <vt:lpstr>Slide 52</vt:lpstr>
      <vt:lpstr>For Platform Providers</vt:lpstr>
      <vt:lpstr>For Service Providers</vt:lpstr>
      <vt:lpstr>Broker/Dealer</vt:lpstr>
      <vt:lpstr>Business Owners/Aspiring Entrepreneur</vt:lpstr>
      <vt:lpstr>We all Love Theory</vt:lpstr>
      <vt:lpstr>A Life Unexamined….</vt:lpstr>
      <vt:lpstr>Moving On to The Fundamentals…</vt:lpstr>
      <vt:lpstr> Optimization</vt:lpstr>
      <vt:lpstr>Optimization</vt:lpstr>
      <vt:lpstr>Optimization</vt:lpstr>
      <vt:lpstr>Slide 63</vt:lpstr>
      <vt:lpstr>OPTIMIZATION 3 Ways to Grow Your Business</vt:lpstr>
      <vt:lpstr>OPTIMIZATION 3 Ways to Grow Your Business</vt:lpstr>
      <vt:lpstr>OPTIMIZATION 3 Ways to Grow Your Business</vt:lpstr>
      <vt:lpstr>3 ADVANCED WAYS  To Grow Your Business  (even faster, safer, easier)</vt:lpstr>
      <vt:lpstr>Power Parthenon</vt:lpstr>
      <vt:lpstr>THE POWER PARTHENON STRATEGY   of Geometric Business Growth</vt:lpstr>
      <vt:lpstr>Power Parthenon:</vt:lpstr>
      <vt:lpstr>Its all about Upside Leverage: Working on the “Geometry” of your Business </vt:lpstr>
      <vt:lpstr> </vt:lpstr>
      <vt:lpstr>3 Ways to Exponentially  Grow Your Business</vt:lpstr>
      <vt:lpstr> 3 Ways to Exponentially  Grow Your Business</vt:lpstr>
      <vt:lpstr>Exponential Growth </vt:lpstr>
      <vt:lpstr>Exponential Growth</vt:lpstr>
      <vt:lpstr>3 Ways to Exponentially Grow Your Business</vt:lpstr>
      <vt:lpstr>3 Ways to Exponentially Grow Your Business</vt:lpstr>
      <vt:lpstr>3 Ways to Exponentially Grow Your Business</vt:lpstr>
      <vt:lpstr>3 Ways to Exponentially Grow Your Business </vt:lpstr>
      <vt:lpstr>Find the Motherlode of Wealth in Your Business</vt:lpstr>
      <vt:lpstr>Find the Motherlode of Wealth in Your Business</vt:lpstr>
      <vt:lpstr> </vt:lpstr>
      <vt:lpstr>Leverage Marketing</vt:lpstr>
      <vt:lpstr>Slide 85</vt:lpstr>
      <vt:lpstr>Testing </vt:lpstr>
      <vt:lpstr>Validate the Market Before You Invest </vt:lpstr>
      <vt:lpstr>Verify that the marketplace wants what you’re selling</vt:lpstr>
      <vt:lpstr>A product that People Need</vt:lpstr>
      <vt:lpstr>Speaking of Value</vt:lpstr>
      <vt:lpstr>Why should someone say yes?</vt:lpstr>
      <vt:lpstr>Upside Leverage</vt:lpstr>
      <vt:lpstr>  Colossal bootstrapping</vt:lpstr>
      <vt:lpstr>Colossal Bootstrapping</vt:lpstr>
      <vt:lpstr>  Colossal Bootstrapping</vt:lpstr>
      <vt:lpstr>  Colossal Bootstrapping</vt:lpstr>
      <vt:lpstr>Preparing for the Investment</vt:lpstr>
      <vt:lpstr>Once You’re In The Room: The Art of the Pitch </vt:lpstr>
      <vt:lpstr>Once You’re In The Room: The Art of the Pitch </vt:lpstr>
      <vt:lpstr>Where you go wrong or right?</vt:lpstr>
      <vt:lpstr>Back to Crowdfunding…What would you do if you got the Money?</vt:lpstr>
      <vt:lpstr>Be Resourceful:  Use Other Peoples…</vt:lpstr>
      <vt:lpstr>Partner with businesses Like Yours Or Complimentary</vt:lpstr>
      <vt:lpstr>Stories</vt:lpstr>
      <vt:lpstr>9 Major Benefits of a Strategic Alliance</vt:lpstr>
      <vt:lpstr>9 Major Benefits of a Strategic Alliance</vt:lpstr>
      <vt:lpstr>43 Methods for Leveraging Other Business’s Relational Capital</vt:lpstr>
      <vt:lpstr>43 Methods for Leveraging Other Business’s Relational Capital</vt:lpstr>
      <vt:lpstr>43 Methods for Leveraging Other Business’s Relational Capital</vt:lpstr>
      <vt:lpstr>43 Methods for Leveraging Other Business’s Relational Capital</vt:lpstr>
      <vt:lpstr>43 Methods for Leveraging Other Business’s Relational Capital</vt:lpstr>
      <vt:lpstr>43 Methods for Leveraging Other Business’s Relational Capital</vt:lpstr>
      <vt:lpstr>43 Methods for Leveraging Other Business’s Relational Capital</vt:lpstr>
      <vt:lpstr>43 Methods for Leveraging Other Business’s Relational Capital</vt:lpstr>
      <vt:lpstr>43 Methods for Leveraging Other Business’s Relational Capital</vt:lpstr>
      <vt:lpstr>43 Methods for Leveraging Other Business’s Relational Capital</vt:lpstr>
      <vt:lpstr>43 Methods for Leveraging Other Business’s Relational Capital</vt:lpstr>
      <vt:lpstr>Offer Proof</vt:lpstr>
      <vt:lpstr>Key Judgement Points </vt:lpstr>
      <vt:lpstr>Key Judgement Points</vt:lpstr>
      <vt:lpstr>How do you reduce investor’s risk</vt:lpstr>
      <vt:lpstr>Seven Ways You Can Out Think, Out Perform And Out Earn Your Competition</vt:lpstr>
      <vt:lpstr>Seven Ways You Can Out Think, Out Perform And Out Earn Your Competition</vt:lpstr>
      <vt:lpstr>Stephen MR Covey’s  Performance Enhancement Statistics</vt:lpstr>
      <vt:lpstr>Stephen M.R. Covey’s  13 Behaviors of a High Trust Leader</vt:lpstr>
      <vt:lpstr>Stephen M.R. Covey’s  13 Behaviors of a High Trust Leader</vt:lpstr>
      <vt:lpstr>Stephen M.R. Covey’s  13 Behaviors of a High Trust Leader</vt:lpstr>
      <vt:lpstr>Stephen M.R. Covey’s  13 Behaviors of a High Trust Leader</vt:lpstr>
      <vt:lpstr>Stephen M.R. Covey’s  13 Behaviors of a High Trust Leader</vt:lpstr>
      <vt:lpstr>Stephen M.R. Covey’s  13 Behaviors of a High Trust Leader</vt:lpstr>
      <vt:lpstr>Stephen M.R. Covey’s  13 Behaviors of a High Trust Leader</vt:lpstr>
      <vt:lpstr>Stephen M.R. Covey’s  13 Behaviors of a High Trust Leader</vt:lpstr>
      <vt:lpstr>Stephen M.R. Covey’s  13 Behaviors of a High Trust Leader</vt:lpstr>
      <vt:lpstr>Stephen M.R. Covey’s  13 Behaviors of a High Trust Leader</vt:lpstr>
      <vt:lpstr>Stephen M.R. Covey’s  13 Behaviors of a High Trust Leader</vt:lpstr>
      <vt:lpstr>Stephen M.R. Covey’s  13 Behaviors of a High Trust Leader</vt:lpstr>
      <vt:lpstr>Stephen M.R. Covey’s  13 Behaviors of a High Trust Leader</vt:lpstr>
      <vt:lpstr>Stephen M.R. Covey’s  13 Behaviors of a High Trust Leader</vt:lpstr>
      <vt:lpstr>Some thoughts on breakthroughs:</vt:lpstr>
      <vt:lpstr>Strategy of Preeminence  </vt:lpstr>
      <vt:lpstr>Strategy of Preeminence  </vt:lpstr>
      <vt:lpstr>Strategy of Preeminence  </vt:lpstr>
      <vt:lpstr>Strategy of Preeminence  </vt:lpstr>
      <vt:lpstr>Strategy of Preeminence  </vt:lpstr>
      <vt:lpstr>Strategy of Preeminence  </vt:lpstr>
      <vt:lpstr>Strategy of Preeminence  </vt:lpstr>
      <vt:lpstr>Strategy of Preeminence  </vt:lpstr>
      <vt:lpstr>Skillset Check List</vt:lpstr>
      <vt:lpstr>Skillset Checklist</vt:lpstr>
      <vt:lpstr> </vt:lpstr>
      <vt:lpstr> </vt:lpstr>
      <vt:lpstr> </vt:lpstr>
      <vt:lpstr>Edging out the Competition</vt:lpstr>
      <vt:lpstr>Edging out the Competition</vt:lpstr>
      <vt:lpstr>How does your Business/Project Differ –Better/Worse, Advantage/Weakness, More/Less than Direct/Indirect Competition?</vt:lpstr>
      <vt:lpstr>How does it Differ – Better/Worse, Advantage/Weakness, More/Less than, Direct/Indirect Competition</vt:lpstr>
      <vt:lpstr>How does it Differ – Better/Worse, Advantage/Weakness, More/Less than, Direct/Indirect Competition</vt:lpstr>
      <vt:lpstr>How does it Differ – Better/Worse, Advantage/Weakness, More/Less than, Direct/Indirect Competition</vt:lpstr>
      <vt:lpstr>4 Steps to Greatness</vt:lpstr>
      <vt:lpstr> </vt:lpstr>
      <vt:lpstr>Accurate Thinking</vt:lpstr>
      <vt:lpstr> </vt:lpstr>
      <vt:lpstr>Accurate Thinking</vt:lpstr>
      <vt:lpstr> </vt:lpstr>
      <vt:lpstr> </vt:lpstr>
      <vt:lpstr>Strategy vs. Tactic </vt:lpstr>
      <vt:lpstr>STRATEGY</vt:lpstr>
      <vt:lpstr>Strategy is a Never an End Goal</vt:lpstr>
      <vt:lpstr>Strategy is a Never an End Goal</vt:lpstr>
      <vt:lpstr>TACTIC</vt:lpstr>
      <vt:lpstr>TACTIC</vt:lpstr>
      <vt:lpstr>What that looks like:</vt:lpstr>
      <vt:lpstr>What that looks like:</vt:lpstr>
      <vt:lpstr>What that looks like:</vt:lpstr>
      <vt:lpstr>What that looks like:</vt:lpstr>
      <vt:lpstr>Thinking more like an asset builder than mere income earner. </vt:lpstr>
      <vt:lpstr> </vt:lpstr>
      <vt:lpstr> </vt:lpstr>
      <vt:lpstr> </vt:lpstr>
      <vt:lpstr>Slide 180</vt:lpstr>
      <vt:lpstr> </vt:lpstr>
      <vt:lpstr> </vt:lpstr>
      <vt:lpstr>Return on Assets Velocity Defined</vt:lpstr>
      <vt:lpstr> </vt:lpstr>
      <vt:lpstr> </vt:lpstr>
      <vt:lpstr> Would you Invest in Your Business</vt:lpstr>
      <vt:lpstr> </vt:lpstr>
      <vt:lpstr> </vt:lpstr>
      <vt:lpstr>Out of Your Control</vt:lpstr>
      <vt:lpstr>Within Your Control</vt:lpstr>
      <vt:lpstr>Increase Earnings</vt:lpstr>
      <vt:lpstr> Remember:</vt:lpstr>
      <vt:lpstr> </vt:lpstr>
      <vt:lpstr> </vt:lpstr>
      <vt:lpstr>Types of Risks</vt:lpstr>
      <vt:lpstr> </vt:lpstr>
      <vt:lpstr> </vt:lpstr>
      <vt:lpstr> </vt:lpstr>
      <vt:lpstr> </vt:lpstr>
      <vt:lpstr> Enhancing Your Return</vt:lpstr>
      <vt:lpstr>How do You Enhance Your Return?</vt:lpstr>
      <vt:lpstr> </vt:lpstr>
      <vt:lpstr> </vt:lpstr>
      <vt:lpstr> </vt:lpstr>
      <vt:lpstr>Let’s Look at Latent Enterprise Value – Yes, the Cost</vt:lpstr>
      <vt:lpstr> Capital Reallocation</vt:lpstr>
      <vt:lpstr>The Numbers You Constantly Monitor are…</vt:lpstr>
      <vt:lpstr> </vt:lpstr>
      <vt:lpstr> </vt:lpstr>
      <vt:lpstr>Updating Your Profit Paradigm</vt:lpstr>
      <vt:lpstr>Updating Your Profit Paradigm</vt:lpstr>
      <vt:lpstr>Updating Your Profit Paradigm</vt:lpstr>
      <vt:lpstr>Abraham Enduring Fundamentals</vt:lpstr>
      <vt:lpstr>Abraham Enduring Fundamentals</vt:lpstr>
      <vt:lpstr>Abraham Enduring Fundamentals</vt:lpstr>
      <vt:lpstr> </vt:lpstr>
      <vt:lpstr>Reasons Startups Tend to Fail </vt:lpstr>
      <vt:lpstr>THE STICKING POINT SOLUTION</vt:lpstr>
      <vt:lpstr>THE STICKING POINT SOLUTION</vt:lpstr>
      <vt:lpstr>9 Sticking Points</vt:lpstr>
      <vt:lpstr>9 Sticking Points</vt:lpstr>
      <vt:lpstr>9 Sticking Points</vt:lpstr>
      <vt:lpstr>Leadership Development Report</vt:lpstr>
      <vt:lpstr>Effectiveness, Passion, Relevancy, And Competency</vt:lpstr>
      <vt:lpstr>Passion, Relevancy, And Competency</vt:lpstr>
      <vt:lpstr>VALUE by Jay</vt:lpstr>
      <vt:lpstr>The System of Breakthroughs I Use</vt:lpstr>
      <vt:lpstr>Jay’s Philosophies</vt:lpstr>
      <vt:lpstr>Jay’s Philosophies</vt:lpstr>
      <vt:lpstr>Jay’s Philosophies</vt:lpstr>
      <vt:lpstr>Multiplier/Diminisher</vt:lpstr>
      <vt:lpstr>Multiplier/Diminisher</vt:lpstr>
      <vt:lpstr>  Crowdfunding Potential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lcorrall</dc:creator>
  <cp:lastModifiedBy>lcorrall</cp:lastModifiedBy>
  <cp:revision>263</cp:revision>
  <cp:lastPrinted>2013-10-13T19:09:01Z</cp:lastPrinted>
  <dcterms:created xsi:type="dcterms:W3CDTF">2013-05-09T20:45:05Z</dcterms:created>
  <dcterms:modified xsi:type="dcterms:W3CDTF">2013-10-18T20:49:43Z</dcterms:modified>
</cp:coreProperties>
</file>